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2" name="Shape 12"/>
        <p:cNvGrpSpPr/>
        <p:nvPr/>
      </p:nvGrpSpPr>
      <p:grpSpPr>
        <a:xfrm>
          <a:off x="0" y="0"/>
          <a:ext cx="0" cy="0"/>
          <a:chOff x="0" y="0"/>
          <a:chExt cx="0" cy="0"/>
        </a:xfrm>
      </p:grpSpPr>
      <p:sp>
        <p:nvSpPr>
          <p:cNvPr id="13" name="Google Shape;13;p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 name="Shape 16"/>
        <p:cNvGrpSpPr/>
        <p:nvPr/>
      </p:nvGrpSpPr>
      <p:grpSpPr>
        <a:xfrm>
          <a:off x="0" y="0"/>
          <a:ext cx="0" cy="0"/>
          <a:chOff x="0" y="0"/>
          <a:chExt cx="0" cy="0"/>
        </a:xfrm>
      </p:grpSpPr>
      <p:sp>
        <p:nvSpPr>
          <p:cNvPr id="17" name="Google Shape;17;p3"/>
          <p:cNvSpPr txBox="1"/>
          <p:nvPr>
            <p:ph type="title"/>
          </p:nvPr>
        </p:nvSpPr>
        <p:spPr>
          <a:xfrm>
            <a:off x="401100" y="284195"/>
            <a:ext cx="7772065" cy="29743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type="title"/>
          </p:nvPr>
        </p:nvSpPr>
        <p:spPr>
          <a:xfrm>
            <a:off x="401100" y="284195"/>
            <a:ext cx="7772065" cy="29743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797274" y="892883"/>
            <a:ext cx="7221855" cy="3225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chemeClr val="lt1"/>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40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
          <p:cNvSpPr txBox="1"/>
          <p:nvPr>
            <p:ph type="title"/>
          </p:nvPr>
        </p:nvSpPr>
        <p:spPr>
          <a:xfrm>
            <a:off x="401100" y="284195"/>
            <a:ext cx="7772065" cy="29743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3999" cy="5143499"/>
          </a:xfrm>
          <a:prstGeom prst="rect">
            <a:avLst/>
          </a:prstGeom>
          <a:noFill/>
          <a:ln>
            <a:noFill/>
          </a:ln>
        </p:spPr>
      </p:pic>
      <p:sp>
        <p:nvSpPr>
          <p:cNvPr id="7" name="Google Shape;7;p1"/>
          <p:cNvSpPr txBox="1"/>
          <p:nvPr>
            <p:ph type="title"/>
          </p:nvPr>
        </p:nvSpPr>
        <p:spPr>
          <a:xfrm>
            <a:off x="401100" y="284195"/>
            <a:ext cx="7772065" cy="297434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8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97274" y="892883"/>
            <a:ext cx="7221855" cy="32258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400" u="none" cap="none" strike="noStrike">
                <a:solidFill>
                  <a:schemeClr val="lt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7"/>
          <p:cNvSpPr txBox="1"/>
          <p:nvPr>
            <p:ph type="title"/>
          </p:nvPr>
        </p:nvSpPr>
        <p:spPr>
          <a:xfrm>
            <a:off x="401100" y="284195"/>
            <a:ext cx="7772100" cy="2636400"/>
          </a:xfrm>
          <a:prstGeom prst="rect">
            <a:avLst/>
          </a:prstGeom>
          <a:noFill/>
          <a:ln>
            <a:noFill/>
          </a:ln>
        </p:spPr>
        <p:txBody>
          <a:bodyPr anchorCtr="0" anchor="t" bIns="0" lIns="0" spcFirstLastPara="1" rIns="0" wrap="square" tIns="1695775">
            <a:spAutoFit/>
          </a:bodyPr>
          <a:lstStyle/>
          <a:p>
            <a:pPr indent="457200" lvl="0" marL="1371600" rtl="0" algn="l">
              <a:lnSpc>
                <a:spcPct val="100000"/>
              </a:lnSpc>
              <a:spcBef>
                <a:spcPts val="0"/>
              </a:spcBef>
              <a:spcAft>
                <a:spcPts val="0"/>
              </a:spcAft>
              <a:buNone/>
            </a:pPr>
            <a:r>
              <a:rPr b="1" lang="en-US" sz="6000">
                <a:solidFill>
                  <a:srgbClr val="FFE499"/>
                </a:solidFill>
              </a:rPr>
              <a:t>ASSIGNMENT-1</a:t>
            </a:r>
            <a:endParaRPr sz="6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b="0" l="0" r="0" t="0"/>
          <a:stretch/>
        </p:blipFill>
        <p:spPr>
          <a:xfrm>
            <a:off x="1157007" y="1295245"/>
            <a:ext cx="5841999" cy="2946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752075" y="1460200"/>
            <a:ext cx="3028950" cy="3028950"/>
          </a:xfrm>
          <a:prstGeom prst="rect">
            <a:avLst/>
          </a:prstGeom>
          <a:noFill/>
          <a:ln>
            <a:noFill/>
          </a:ln>
        </p:spPr>
      </p:pic>
      <p:sp>
        <p:nvSpPr>
          <p:cNvPr id="103" name="Google Shape;103;p17"/>
          <p:cNvSpPr txBox="1"/>
          <p:nvPr/>
        </p:nvSpPr>
        <p:spPr>
          <a:xfrm>
            <a:off x="1889925" y="558200"/>
            <a:ext cx="49920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Napoleon Bonaparte</a:t>
            </a:r>
            <a:endParaRPr sz="32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nvSpPr>
        <p:spPr>
          <a:xfrm>
            <a:off x="1236275" y="1114726"/>
            <a:ext cx="6305700" cy="3856200"/>
          </a:xfrm>
          <a:prstGeom prst="rect">
            <a:avLst/>
          </a:prstGeom>
          <a:noFill/>
          <a:ln>
            <a:noFill/>
          </a:ln>
        </p:spPr>
        <p:txBody>
          <a:bodyPr anchorCtr="0" anchor="t" bIns="0" lIns="0" spcFirstLastPara="1" rIns="0" wrap="square" tIns="12050">
            <a:spAutoFit/>
          </a:bodyPr>
          <a:lstStyle/>
          <a:p>
            <a:pPr indent="0" lvl="0" marL="12700" marR="139065" rtl="0" algn="l">
              <a:lnSpc>
                <a:spcPct val="101200"/>
              </a:lnSpc>
              <a:spcBef>
                <a:spcPts val="1945"/>
              </a:spcBef>
              <a:spcAft>
                <a:spcPts val="0"/>
              </a:spcAft>
              <a:buNone/>
            </a:pPr>
            <a:r>
              <a:rPr lang="en-US" sz="1900">
                <a:solidFill>
                  <a:srgbClr val="FFFFFF"/>
                </a:solidFill>
                <a:latin typeface="Calibri"/>
                <a:ea typeface="Calibri"/>
                <a:cs typeface="Calibri"/>
                <a:sym typeface="Calibri"/>
              </a:rPr>
              <a:t>In the tapestry of Christmas traditions, my name, </a:t>
            </a:r>
            <a:r>
              <a:rPr lang="en-US" sz="1900" u="sng">
                <a:solidFill>
                  <a:srgbClr val="FFFFFF"/>
                </a:solidFill>
                <a:latin typeface="Calibri"/>
                <a:ea typeface="Calibri"/>
                <a:cs typeface="Calibri"/>
                <a:sym typeface="Calibri"/>
              </a:rPr>
              <a:t>Krishna</a:t>
            </a:r>
            <a:r>
              <a:rPr lang="en-US" sz="1900">
                <a:solidFill>
                  <a:srgbClr val="FFFFFF"/>
                </a:solidFill>
                <a:latin typeface="Calibri"/>
                <a:ea typeface="Calibri"/>
                <a:cs typeface="Calibri"/>
                <a:sym typeface="Calibri"/>
              </a:rPr>
              <a:t> :)), weaves a unique thread connecting the festive season with a diverse cultural resonance. While traditionally associated with Hindu mythology and the divine, Krishna takes on a distinctive role in the global celebration of Christmas. One might find an intriguing connection in a </a:t>
            </a:r>
            <a:r>
              <a:rPr lang="en-US" sz="1900" u="sng">
                <a:solidFill>
                  <a:srgbClr val="FFFFFF"/>
                </a:solidFill>
                <a:latin typeface="Calibri"/>
                <a:ea typeface="Calibri"/>
                <a:cs typeface="Calibri"/>
                <a:sym typeface="Calibri"/>
              </a:rPr>
              <a:t>famous literary work </a:t>
            </a:r>
            <a:r>
              <a:rPr lang="en-US" sz="1900">
                <a:solidFill>
                  <a:srgbClr val="FFFFFF"/>
                </a:solidFill>
                <a:latin typeface="Calibri"/>
                <a:ea typeface="Calibri"/>
                <a:cs typeface="Calibri"/>
                <a:sym typeface="Calibri"/>
              </a:rPr>
              <a:t>where the protagonist, named Krishna, embarks on a magical journey during the Christmas season. This narrative, blending Eastern and Western influences, creates a fascinating intersection between your name and the Christmas spirit. Can you unravel this enigmatic connection by identifying the literary work and its author, where a character named Krishna embarks on a Christmas-themed adventure?</a:t>
            </a:r>
            <a:endParaRPr sz="1900">
              <a:latin typeface="Calibri"/>
              <a:ea typeface="Calibri"/>
              <a:cs typeface="Calibri"/>
              <a:sym typeface="Calibri"/>
            </a:endParaRPr>
          </a:p>
        </p:txBody>
      </p:sp>
      <p:sp>
        <p:nvSpPr>
          <p:cNvPr id="109" name="Google Shape;109;p18"/>
          <p:cNvSpPr txBox="1"/>
          <p:nvPr>
            <p:ph type="title"/>
          </p:nvPr>
        </p:nvSpPr>
        <p:spPr>
          <a:xfrm>
            <a:off x="1145340" y="694576"/>
            <a:ext cx="6404100" cy="2769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1700">
                <a:solidFill>
                  <a:srgbClr val="FFE499"/>
                </a:solidFill>
                <a:latin typeface="Calibri"/>
                <a:ea typeface="Calibri"/>
                <a:cs typeface="Calibri"/>
                <a:sym typeface="Calibri"/>
              </a:rPr>
              <a:t>Q4. </a:t>
            </a:r>
            <a:r>
              <a:rPr b="1" lang="en-US" sz="1700">
                <a:solidFill>
                  <a:srgbClr val="FFE499"/>
                </a:solidFill>
              </a:rPr>
              <a:t>Identify connection</a:t>
            </a:r>
            <a:endParaRPr sz="17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3">
            <a:alphaModFix/>
          </a:blip>
          <a:srcRect b="0" l="0" r="0" t="0"/>
          <a:stretch/>
        </p:blipFill>
        <p:spPr>
          <a:xfrm>
            <a:off x="1157007" y="1295245"/>
            <a:ext cx="5841999" cy="2946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774425" y="1124400"/>
            <a:ext cx="3085199" cy="2830925"/>
          </a:xfrm>
          <a:prstGeom prst="rect">
            <a:avLst/>
          </a:prstGeom>
          <a:noFill/>
          <a:ln>
            <a:noFill/>
          </a:ln>
        </p:spPr>
      </p:pic>
      <p:pic>
        <p:nvPicPr>
          <p:cNvPr id="120" name="Google Shape;120;p20"/>
          <p:cNvPicPr preferRelativeResize="0"/>
          <p:nvPr/>
        </p:nvPicPr>
        <p:blipFill>
          <a:blip r:embed="rId4">
            <a:alphaModFix/>
          </a:blip>
          <a:stretch>
            <a:fillRect/>
          </a:stretch>
        </p:blipFill>
        <p:spPr>
          <a:xfrm>
            <a:off x="4012025" y="1044650"/>
            <a:ext cx="3260650" cy="295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717724" y="677637"/>
            <a:ext cx="7376700" cy="3242700"/>
          </a:xfrm>
          <a:prstGeom prst="rect">
            <a:avLst/>
          </a:prstGeom>
          <a:noFill/>
          <a:ln>
            <a:noFill/>
          </a:ln>
        </p:spPr>
        <p:txBody>
          <a:bodyPr anchorCtr="0" anchor="t" bIns="0" lIns="0" spcFirstLastPara="1" rIns="0" wrap="square" tIns="15225">
            <a:spAutoFit/>
          </a:bodyPr>
          <a:lstStyle/>
          <a:p>
            <a:pPr indent="227329" lvl="0" marL="2058670" rtl="0" algn="l">
              <a:lnSpc>
                <a:spcPct val="100000"/>
              </a:lnSpc>
              <a:spcBef>
                <a:spcPts val="0"/>
              </a:spcBef>
              <a:spcAft>
                <a:spcPts val="0"/>
              </a:spcAft>
              <a:buNone/>
            </a:pPr>
            <a:r>
              <a:rPr b="1" lang="en-US" sz="1900">
                <a:solidFill>
                  <a:srgbClr val="FFE499"/>
                </a:solidFill>
                <a:latin typeface="Calibri"/>
                <a:ea typeface="Calibri"/>
                <a:cs typeface="Calibri"/>
                <a:sym typeface="Calibri"/>
              </a:rPr>
              <a:t>Q.5 Guess the Snack</a:t>
            </a:r>
            <a:endParaRPr sz="1900">
              <a:latin typeface="Calibri"/>
              <a:ea typeface="Calibri"/>
              <a:cs typeface="Calibri"/>
              <a:sym typeface="Calibri"/>
            </a:endParaRPr>
          </a:p>
          <a:p>
            <a:pPr indent="0" lvl="0" marL="0" rtl="0" algn="l">
              <a:lnSpc>
                <a:spcPct val="100000"/>
              </a:lnSpc>
              <a:spcBef>
                <a:spcPts val="345"/>
              </a:spcBef>
              <a:spcAft>
                <a:spcPts val="0"/>
              </a:spcAft>
              <a:buNone/>
            </a:pPr>
            <a:r>
              <a:t/>
            </a:r>
            <a:endParaRPr sz="1700">
              <a:latin typeface="Calibri"/>
              <a:ea typeface="Calibri"/>
              <a:cs typeface="Calibri"/>
              <a:sym typeface="Calibri"/>
            </a:endParaRPr>
          </a:p>
          <a:p>
            <a:pPr indent="0" lvl="0" marL="12700" marR="5080" rtl="0" algn="l">
              <a:lnSpc>
                <a:spcPct val="101200"/>
              </a:lnSpc>
              <a:spcBef>
                <a:spcPts val="2065"/>
              </a:spcBef>
              <a:spcAft>
                <a:spcPts val="0"/>
              </a:spcAft>
              <a:buNone/>
            </a:pPr>
            <a:r>
              <a:rPr lang="en-US" sz="1900">
                <a:solidFill>
                  <a:srgbClr val="FFFFFF"/>
                </a:solidFill>
                <a:latin typeface="Calibri"/>
                <a:ea typeface="Calibri"/>
                <a:cs typeface="Calibri"/>
                <a:sym typeface="Calibri"/>
              </a:rPr>
              <a:t>In the realm of </a:t>
            </a:r>
            <a:r>
              <a:rPr lang="en-US" sz="1900" u="sng">
                <a:solidFill>
                  <a:srgbClr val="FFFFFF"/>
                </a:solidFill>
                <a:latin typeface="Calibri"/>
                <a:ea typeface="Calibri"/>
                <a:cs typeface="Calibri"/>
                <a:sym typeface="Calibri"/>
              </a:rPr>
              <a:t>digital logic</a:t>
            </a:r>
            <a:r>
              <a:rPr lang="en-US" sz="1900">
                <a:solidFill>
                  <a:srgbClr val="FFFFFF"/>
                </a:solidFill>
                <a:latin typeface="Calibri"/>
                <a:ea typeface="Calibri"/>
                <a:cs typeface="Calibri"/>
                <a:sym typeface="Calibri"/>
              </a:rPr>
              <a:t>, an elementary yet crucial component serves as a fundamental building block for computational circuits. This component, known for its binary logic operations, acts as a gatekeeper, allowing signals to pass through only when certain conditions are met. Interestingly, a popular snack shares its name with this logic gate, embodying a unique fusion of sweet indulgence and technological innovation. What is the name of this logic gate that shares its name with a beloved sandwich cookie, renowned for its distinctive </a:t>
            </a:r>
            <a:r>
              <a:rPr lang="en-US" sz="1900" u="sng">
                <a:solidFill>
                  <a:srgbClr val="FFFFFF"/>
                </a:solidFill>
                <a:latin typeface="Calibri"/>
                <a:ea typeface="Calibri"/>
                <a:cs typeface="Calibri"/>
                <a:sym typeface="Calibri"/>
              </a:rPr>
              <a:t>black-and-white layers and satisfying crunch</a:t>
            </a:r>
            <a:r>
              <a:rPr lang="en-US" sz="1900">
                <a:solidFill>
                  <a:srgbClr val="FFFFFF"/>
                </a:solidFill>
                <a:latin typeface="Calibri"/>
                <a:ea typeface="Calibri"/>
                <a:cs typeface="Calibri"/>
                <a:sym typeface="Calibri"/>
              </a:rPr>
              <a:t>?</a:t>
            </a:r>
            <a:endParaRPr sz="19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0" l="0" r="0" t="0"/>
          <a:stretch/>
        </p:blipFill>
        <p:spPr>
          <a:xfrm>
            <a:off x="1455312" y="999800"/>
            <a:ext cx="6233375" cy="314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550225" y="973625"/>
            <a:ext cx="6010200" cy="75180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a:latin typeface="Arial"/>
                <a:ea typeface="Arial"/>
                <a:cs typeface="Arial"/>
                <a:sym typeface="Arial"/>
              </a:rPr>
              <a:t>Oreo(OR gate)</a:t>
            </a:r>
            <a:endParaRPr/>
          </a:p>
        </p:txBody>
      </p:sp>
      <p:pic>
        <p:nvPicPr>
          <p:cNvPr id="136" name="Google Shape;136;p23"/>
          <p:cNvPicPr preferRelativeResize="0"/>
          <p:nvPr/>
        </p:nvPicPr>
        <p:blipFill>
          <a:blip r:embed="rId3">
            <a:alphaModFix/>
          </a:blip>
          <a:stretch>
            <a:fillRect/>
          </a:stretch>
        </p:blipFill>
        <p:spPr>
          <a:xfrm>
            <a:off x="4370850" y="-95472"/>
            <a:ext cx="3113285" cy="31132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773775" y="1119582"/>
            <a:ext cx="7641000" cy="2841900"/>
          </a:xfrm>
          <a:prstGeom prst="rect">
            <a:avLst/>
          </a:prstGeom>
          <a:noFill/>
          <a:ln>
            <a:noFill/>
          </a:ln>
        </p:spPr>
        <p:txBody>
          <a:bodyPr anchorCtr="0" anchor="t" bIns="0" lIns="0" spcFirstLastPara="1" rIns="0" wrap="square" tIns="12050">
            <a:spAutoFit/>
          </a:bodyPr>
          <a:lstStyle/>
          <a:p>
            <a:pPr indent="0" lvl="0" marL="12700" marR="10160" rtl="0" algn="l">
              <a:lnSpc>
                <a:spcPct val="102400"/>
              </a:lnSpc>
              <a:spcBef>
                <a:spcPts val="5"/>
              </a:spcBef>
              <a:spcAft>
                <a:spcPts val="0"/>
              </a:spcAft>
              <a:buNone/>
            </a:pPr>
            <a:r>
              <a:rPr lang="en-US" sz="2000">
                <a:solidFill>
                  <a:srgbClr val="FFFFFF"/>
                </a:solidFill>
                <a:latin typeface="Calibri"/>
                <a:ea typeface="Calibri"/>
                <a:cs typeface="Calibri"/>
                <a:sym typeface="Calibri"/>
              </a:rPr>
              <a:t>Deep within the fabric of everyday communication lies a mysterious entity, often overlooked yet ever-present in our linguistic tapestry. It's the secret </a:t>
            </a:r>
            <a:r>
              <a:rPr lang="en-US" sz="2000" u="sng">
                <a:solidFill>
                  <a:srgbClr val="FFFFFF"/>
                </a:solidFill>
                <a:latin typeface="Calibri"/>
                <a:ea typeface="Calibri"/>
                <a:cs typeface="Calibri"/>
                <a:sym typeface="Calibri"/>
              </a:rPr>
              <a:t>language of the streets</a:t>
            </a:r>
            <a:r>
              <a:rPr lang="en-US" sz="2000">
                <a:solidFill>
                  <a:srgbClr val="FFFFFF"/>
                </a:solidFill>
                <a:latin typeface="Calibri"/>
                <a:ea typeface="Calibri"/>
                <a:cs typeface="Calibri"/>
                <a:sym typeface="Calibri"/>
              </a:rPr>
              <a:t>, the vibrant jargon of subcultures, and the colorful expressions that defy conventional grammar rules. Born from the depths of human interaction, it evolves with each passing generation, weaving its way into the vernacular of the masses. What single word encapsulates this rich, ever-changing lexicon of informal and unconventional expressions, embodying the essence of cultural identity and linguistic diversity?</a:t>
            </a:r>
            <a:endParaRPr sz="2000">
              <a:latin typeface="Calibri"/>
              <a:ea typeface="Calibri"/>
              <a:cs typeface="Calibri"/>
              <a:sym typeface="Calibri"/>
            </a:endParaRPr>
          </a:p>
        </p:txBody>
      </p:sp>
      <p:sp>
        <p:nvSpPr>
          <p:cNvPr id="142" name="Google Shape;142;p24"/>
          <p:cNvSpPr txBox="1"/>
          <p:nvPr>
            <p:ph type="title"/>
          </p:nvPr>
        </p:nvSpPr>
        <p:spPr>
          <a:xfrm>
            <a:off x="3145025" y="523908"/>
            <a:ext cx="2783100" cy="3321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050">
                <a:solidFill>
                  <a:srgbClr val="FFE499"/>
                </a:solidFill>
                <a:latin typeface="Calibri"/>
                <a:ea typeface="Calibri"/>
                <a:cs typeface="Calibri"/>
                <a:sym typeface="Calibri"/>
              </a:rPr>
              <a:t>Q6. </a:t>
            </a:r>
            <a:r>
              <a:rPr b="1" lang="en-US" sz="2050">
                <a:solidFill>
                  <a:srgbClr val="FFE499"/>
                </a:solidFill>
              </a:rPr>
              <a:t>LOL IDK The Ans</a:t>
            </a:r>
            <a:endParaRPr sz="205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3">
            <a:alphaModFix/>
          </a:blip>
          <a:srcRect b="0" l="0" r="0" t="0"/>
          <a:stretch/>
        </p:blipFill>
        <p:spPr>
          <a:xfrm>
            <a:off x="1461650" y="1102762"/>
            <a:ext cx="5824999" cy="2937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8"/>
          <p:cNvSpPr txBox="1"/>
          <p:nvPr>
            <p:ph type="title"/>
          </p:nvPr>
        </p:nvSpPr>
        <p:spPr>
          <a:xfrm>
            <a:off x="3971617" y="499660"/>
            <a:ext cx="1200785" cy="57721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600">
                <a:solidFill>
                  <a:srgbClr val="FFE499"/>
                </a:solidFill>
                <a:latin typeface="Arial"/>
                <a:ea typeface="Arial"/>
                <a:cs typeface="Arial"/>
                <a:sym typeface="Arial"/>
              </a:rPr>
              <a:t>Rules</a:t>
            </a:r>
            <a:endParaRPr sz="3600">
              <a:latin typeface="Arial"/>
              <a:ea typeface="Arial"/>
              <a:cs typeface="Arial"/>
              <a:sym typeface="Arial"/>
            </a:endParaRPr>
          </a:p>
        </p:txBody>
      </p:sp>
      <p:sp>
        <p:nvSpPr>
          <p:cNvPr id="50" name="Google Shape;50;p8"/>
          <p:cNvSpPr txBox="1"/>
          <p:nvPr/>
        </p:nvSpPr>
        <p:spPr>
          <a:xfrm>
            <a:off x="773525" y="1344025"/>
            <a:ext cx="7488300" cy="1924800"/>
          </a:xfrm>
          <a:prstGeom prst="rect">
            <a:avLst/>
          </a:prstGeom>
          <a:noFill/>
          <a:ln>
            <a:noFill/>
          </a:ln>
        </p:spPr>
        <p:txBody>
          <a:bodyPr anchorCtr="0" anchor="t" bIns="0" lIns="0" spcFirstLastPara="1" rIns="0" wrap="square" tIns="53975">
            <a:spAutoFit/>
          </a:bodyPr>
          <a:lstStyle/>
          <a:p>
            <a:pPr indent="-419100" lvl="0" marL="431800" rtl="0" algn="l">
              <a:lnSpc>
                <a:spcPct val="100000"/>
              </a:lnSpc>
              <a:spcBef>
                <a:spcPts val="0"/>
              </a:spcBef>
              <a:spcAft>
                <a:spcPts val="0"/>
              </a:spcAft>
              <a:buClr>
                <a:srgbClr val="FFFFFF"/>
              </a:buClr>
              <a:buSzPts val="1800"/>
              <a:buFont typeface="Arial"/>
              <a:buAutoNum type="arabicPeriod"/>
            </a:pPr>
            <a:r>
              <a:rPr lang="en-US" sz="1800">
                <a:solidFill>
                  <a:srgbClr val="FFFFFF"/>
                </a:solidFill>
                <a:latin typeface="Arial"/>
                <a:ea typeface="Arial"/>
                <a:cs typeface="Arial"/>
                <a:sym typeface="Arial"/>
              </a:rPr>
              <a:t>There are </a:t>
            </a:r>
            <a:r>
              <a:rPr lang="en-US" sz="1800">
                <a:solidFill>
                  <a:srgbClr val="FFFFFF"/>
                </a:solidFill>
              </a:rPr>
              <a:t>11(Shubh Mangal Zyada Saavdhan)</a:t>
            </a:r>
            <a:r>
              <a:rPr lang="en-US" sz="1800">
                <a:solidFill>
                  <a:srgbClr val="FFFFFF"/>
                </a:solidFill>
                <a:latin typeface="Arial"/>
                <a:ea typeface="Arial"/>
                <a:cs typeface="Arial"/>
                <a:sym typeface="Arial"/>
              </a:rPr>
              <a:t> questions in total.</a:t>
            </a:r>
            <a:endParaRPr sz="1800">
              <a:latin typeface="Arial"/>
              <a:ea typeface="Arial"/>
              <a:cs typeface="Arial"/>
              <a:sym typeface="Arial"/>
            </a:endParaRPr>
          </a:p>
          <a:p>
            <a:pPr indent="-419100" lvl="0" marL="431800" rtl="0" algn="l">
              <a:lnSpc>
                <a:spcPct val="100000"/>
              </a:lnSpc>
              <a:spcBef>
                <a:spcPts val="320"/>
              </a:spcBef>
              <a:spcAft>
                <a:spcPts val="0"/>
              </a:spcAft>
              <a:buClr>
                <a:srgbClr val="FFFFFF"/>
              </a:buClr>
              <a:buSzPts val="1800"/>
              <a:buFont typeface="Arial"/>
              <a:buAutoNum type="arabicPeriod"/>
            </a:pPr>
            <a:r>
              <a:rPr lang="en-US" sz="1800">
                <a:solidFill>
                  <a:srgbClr val="FFFFFF"/>
                </a:solidFill>
                <a:latin typeface="Arial"/>
                <a:ea typeface="Arial"/>
                <a:cs typeface="Arial"/>
                <a:sym typeface="Arial"/>
              </a:rPr>
              <a:t>Teams on direct and pass answer for +10/0</a:t>
            </a:r>
            <a:endParaRPr sz="1800">
              <a:latin typeface="Arial"/>
              <a:ea typeface="Arial"/>
              <a:cs typeface="Arial"/>
              <a:sym typeface="Arial"/>
            </a:endParaRPr>
          </a:p>
          <a:p>
            <a:pPr indent="-419100" lvl="0" marL="431800" rtl="0" algn="l">
              <a:lnSpc>
                <a:spcPct val="100000"/>
              </a:lnSpc>
              <a:spcBef>
                <a:spcPts val="325"/>
              </a:spcBef>
              <a:spcAft>
                <a:spcPts val="0"/>
              </a:spcAft>
              <a:buClr>
                <a:srgbClr val="FFFFFF"/>
              </a:buClr>
              <a:buSzPts val="1800"/>
              <a:buFont typeface="Arial"/>
              <a:buAutoNum type="arabicPeriod"/>
            </a:pPr>
            <a:r>
              <a:rPr lang="en-US" sz="1800">
                <a:solidFill>
                  <a:srgbClr val="FFFFFF"/>
                </a:solidFill>
                <a:latin typeface="Arial"/>
                <a:ea typeface="Arial"/>
                <a:cs typeface="Arial"/>
                <a:sym typeface="Arial"/>
              </a:rPr>
              <a:t>Teams can risk pounce for +10/-5</a:t>
            </a:r>
            <a:endParaRPr sz="1800">
              <a:latin typeface="Arial"/>
              <a:ea typeface="Arial"/>
              <a:cs typeface="Arial"/>
              <a:sym typeface="Arial"/>
            </a:endParaRPr>
          </a:p>
          <a:p>
            <a:pPr indent="-419100" lvl="0" marL="431800" rtl="0" algn="l">
              <a:lnSpc>
                <a:spcPct val="100000"/>
              </a:lnSpc>
              <a:spcBef>
                <a:spcPts val="325"/>
              </a:spcBef>
              <a:spcAft>
                <a:spcPts val="0"/>
              </a:spcAft>
              <a:buClr>
                <a:srgbClr val="FFFFFF"/>
              </a:buClr>
              <a:buSzPts val="1800"/>
              <a:buFont typeface="Arial"/>
              <a:buAutoNum type="arabicPeriod"/>
            </a:pPr>
            <a:r>
              <a:rPr lang="en-US" sz="1800">
                <a:solidFill>
                  <a:srgbClr val="FFFFFF"/>
                </a:solidFill>
                <a:latin typeface="Arial"/>
                <a:ea typeface="Arial"/>
                <a:cs typeface="Arial"/>
                <a:sym typeface="Arial"/>
              </a:rPr>
              <a:t>No part points on pounce</a:t>
            </a:r>
            <a:endParaRPr sz="1800">
              <a:solidFill>
                <a:srgbClr val="FFFFFF"/>
              </a:solidFill>
              <a:latin typeface="Arial"/>
              <a:ea typeface="Arial"/>
              <a:cs typeface="Arial"/>
              <a:sym typeface="Arial"/>
            </a:endParaRPr>
          </a:p>
          <a:p>
            <a:pPr indent="-419100" lvl="0" marL="431800" rtl="0" algn="l">
              <a:lnSpc>
                <a:spcPct val="100000"/>
              </a:lnSpc>
              <a:spcBef>
                <a:spcPts val="325"/>
              </a:spcBef>
              <a:spcAft>
                <a:spcPts val="0"/>
              </a:spcAft>
              <a:buClr>
                <a:srgbClr val="FFFFFF"/>
              </a:buClr>
              <a:buSzPts val="1800"/>
              <a:buAutoNum type="arabicPeriod"/>
            </a:pPr>
            <a:r>
              <a:rPr lang="en-US" sz="1800">
                <a:solidFill>
                  <a:srgbClr val="FFFFFF"/>
                </a:solidFill>
              </a:rPr>
              <a:t>If no one can answer, teams can guess for fun.</a:t>
            </a:r>
            <a:endParaRPr sz="1800">
              <a:solidFill>
                <a:srgbClr val="FFFFFF"/>
              </a:solidFill>
            </a:endParaRPr>
          </a:p>
          <a:p>
            <a:pPr indent="-419100" lvl="0" marL="431800" rtl="0" algn="l">
              <a:lnSpc>
                <a:spcPct val="100000"/>
              </a:lnSpc>
              <a:spcBef>
                <a:spcPts val="325"/>
              </a:spcBef>
              <a:spcAft>
                <a:spcPts val="0"/>
              </a:spcAft>
              <a:buClr>
                <a:srgbClr val="FFFFFF"/>
              </a:buClr>
              <a:buSzPts val="1800"/>
              <a:buAutoNum type="arabicPeriod"/>
            </a:pPr>
            <a:r>
              <a:rPr lang="en-US" sz="1800">
                <a:solidFill>
                  <a:srgbClr val="FFFFFF"/>
                </a:solidFill>
              </a:rPr>
              <a:t>No Partial </a:t>
            </a:r>
            <a:r>
              <a:rPr lang="en-US" sz="1800">
                <a:solidFill>
                  <a:srgbClr val="FFFFFF"/>
                </a:solidFill>
              </a:rPr>
              <a:t>marks</a:t>
            </a:r>
            <a:r>
              <a:rPr lang="en-US" sz="1800">
                <a:solidFill>
                  <a:srgbClr val="FFFFFF"/>
                </a:solidFill>
              </a:rPr>
              <a:t> in any question</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401100" y="284195"/>
            <a:ext cx="7772100" cy="2049900"/>
          </a:xfrm>
          <a:prstGeom prst="rect">
            <a:avLst/>
          </a:prstGeom>
          <a:noFill/>
          <a:ln>
            <a:noFill/>
          </a:ln>
        </p:spPr>
        <p:txBody>
          <a:bodyPr anchorCtr="0" anchor="t" bIns="0" lIns="0" spcFirstLastPara="1" rIns="0" wrap="square" tIns="1648575">
            <a:spAutoFit/>
          </a:bodyPr>
          <a:lstStyle/>
          <a:p>
            <a:pPr indent="0" lvl="0" marL="379730" rtl="0" algn="l">
              <a:lnSpc>
                <a:spcPct val="100000"/>
              </a:lnSpc>
              <a:spcBef>
                <a:spcPts val="20"/>
              </a:spcBef>
              <a:spcAft>
                <a:spcPts val="0"/>
              </a:spcAft>
              <a:buNone/>
            </a:pPr>
            <a:r>
              <a:rPr lang="en-US" sz="2500">
                <a:latin typeface="Arial"/>
                <a:ea typeface="Arial"/>
                <a:cs typeface="Arial"/>
                <a:sym typeface="Arial"/>
              </a:rPr>
              <a:t>Slang</a:t>
            </a:r>
            <a:endParaRPr sz="2500">
              <a:latin typeface="Arial"/>
              <a:ea typeface="Arial"/>
              <a:cs typeface="Arial"/>
              <a:sym typeface="Arial"/>
            </a:endParaRPr>
          </a:p>
        </p:txBody>
      </p:sp>
      <p:pic>
        <p:nvPicPr>
          <p:cNvPr id="153" name="Google Shape;153;p26"/>
          <p:cNvPicPr preferRelativeResize="0"/>
          <p:nvPr/>
        </p:nvPicPr>
        <p:blipFill>
          <a:blip r:embed="rId3">
            <a:alphaModFix/>
          </a:blip>
          <a:stretch>
            <a:fillRect/>
          </a:stretch>
        </p:blipFill>
        <p:spPr>
          <a:xfrm>
            <a:off x="4291125" y="1250470"/>
            <a:ext cx="3763232" cy="25046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320350" y="897593"/>
            <a:ext cx="6302400" cy="3174300"/>
          </a:xfrm>
          <a:prstGeom prst="rect">
            <a:avLst/>
          </a:prstGeom>
          <a:noFill/>
          <a:ln>
            <a:noFill/>
          </a:ln>
        </p:spPr>
        <p:txBody>
          <a:bodyPr anchorCtr="0" anchor="t" bIns="0" lIns="0" spcFirstLastPara="1" rIns="0" wrap="square" tIns="12050">
            <a:spAutoFit/>
          </a:bodyPr>
          <a:lstStyle/>
          <a:p>
            <a:pPr indent="0" lvl="0" marL="12700" marR="5080" rtl="0" algn="l">
              <a:lnSpc>
                <a:spcPct val="101299"/>
              </a:lnSpc>
              <a:spcBef>
                <a:spcPts val="0"/>
              </a:spcBef>
              <a:spcAft>
                <a:spcPts val="0"/>
              </a:spcAft>
              <a:buNone/>
            </a:pPr>
            <a:r>
              <a:rPr lang="en-US" sz="1900"/>
              <a:t>Navigating the labyrinthine corridors of </a:t>
            </a:r>
            <a:r>
              <a:rPr lang="en-US" sz="1900" u="sng"/>
              <a:t>scientific inquiry,</a:t>
            </a:r>
            <a:r>
              <a:rPr lang="en-US" sz="1900"/>
              <a:t> one encounters a discipline that unearths the enigmas of matter and energy, employing meticulous experimentation and theoretical prowess. Concurrently, within the linguistic fabric of Hindi, a word resonates with artisanal mastery and skillful craftsmanship. Can you uncover this cryptic term that binds the realms of scientific exploration and traditional expertise, embodying the essence of both scholarly inquiry and </a:t>
            </a:r>
            <a:r>
              <a:rPr lang="en-US" sz="1900" u="sng"/>
              <a:t>skilled craftsmanship</a:t>
            </a:r>
            <a:r>
              <a:rPr lang="en-US" sz="1900"/>
              <a:t>?</a:t>
            </a:r>
            <a:endParaRPr sz="1900"/>
          </a:p>
          <a:p>
            <a:pPr indent="0" lvl="0" marL="12700" marR="5080" rtl="0" algn="l">
              <a:lnSpc>
                <a:spcPct val="101299"/>
              </a:lnSpc>
              <a:spcBef>
                <a:spcPts val="0"/>
              </a:spcBef>
              <a:spcAft>
                <a:spcPts val="0"/>
              </a:spcAft>
              <a:buClr>
                <a:schemeClr val="dk1"/>
              </a:buClr>
              <a:buSzPts val="1100"/>
              <a:buFont typeface="Arial"/>
              <a:buNone/>
            </a:pPr>
            <a:r>
              <a:t/>
            </a:r>
            <a:endParaRPr sz="1600"/>
          </a:p>
          <a:p>
            <a:pPr indent="0" lvl="0" marL="12700" marR="5080" rtl="0" algn="l">
              <a:lnSpc>
                <a:spcPct val="101299"/>
              </a:lnSpc>
              <a:spcBef>
                <a:spcPts val="0"/>
              </a:spcBef>
              <a:spcAft>
                <a:spcPts val="0"/>
              </a:spcAft>
              <a:buNone/>
            </a:pPr>
            <a:r>
              <a:t/>
            </a:r>
            <a:endParaRPr sz="1600"/>
          </a:p>
        </p:txBody>
      </p:sp>
      <p:sp>
        <p:nvSpPr>
          <p:cNvPr id="159" name="Google Shape;159;p27"/>
          <p:cNvSpPr txBox="1"/>
          <p:nvPr/>
        </p:nvSpPr>
        <p:spPr>
          <a:xfrm>
            <a:off x="1320350" y="2132033"/>
            <a:ext cx="6225000" cy="258300"/>
          </a:xfrm>
          <a:prstGeom prst="rect">
            <a:avLst/>
          </a:prstGeom>
          <a:noFill/>
          <a:ln>
            <a:noFill/>
          </a:ln>
        </p:spPr>
        <p:txBody>
          <a:bodyPr anchorCtr="0" anchor="t" bIns="0" lIns="0" spcFirstLastPara="1" rIns="0" wrap="square" tIns="12050">
            <a:spAutoFit/>
          </a:bodyPr>
          <a:lstStyle/>
          <a:p>
            <a:pPr indent="0" lvl="0" marL="12700" marR="158115" rtl="0" algn="l">
              <a:lnSpc>
                <a:spcPct val="101200"/>
              </a:lnSpc>
              <a:spcBef>
                <a:spcPts val="1945"/>
              </a:spcBef>
              <a:spcAft>
                <a:spcPts val="0"/>
              </a:spcAft>
              <a:buNone/>
            </a:pPr>
            <a:r>
              <a:t/>
            </a:r>
            <a:endParaRPr sz="1600">
              <a:latin typeface="Calibri"/>
              <a:ea typeface="Calibri"/>
              <a:cs typeface="Calibri"/>
              <a:sym typeface="Calibri"/>
            </a:endParaRPr>
          </a:p>
        </p:txBody>
      </p:sp>
      <p:sp>
        <p:nvSpPr>
          <p:cNvPr id="160" name="Google Shape;160;p27"/>
          <p:cNvSpPr txBox="1"/>
          <p:nvPr/>
        </p:nvSpPr>
        <p:spPr>
          <a:xfrm>
            <a:off x="4232895" y="329860"/>
            <a:ext cx="559435" cy="4235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2600">
                <a:solidFill>
                  <a:srgbClr val="FFE499"/>
                </a:solidFill>
                <a:latin typeface="Calibri"/>
                <a:ea typeface="Calibri"/>
                <a:cs typeface="Calibri"/>
                <a:sym typeface="Calibri"/>
              </a:rPr>
              <a:t>Q7.</a:t>
            </a:r>
            <a:endParaRPr sz="2600">
              <a:latin typeface="Calibri"/>
              <a:ea typeface="Calibri"/>
              <a:cs typeface="Calibri"/>
              <a:sym typeface="Calibri"/>
            </a:endParaRPr>
          </a:p>
        </p:txBody>
      </p:sp>
      <p:pic>
        <p:nvPicPr>
          <p:cNvPr id="161" name="Google Shape;161;p27"/>
          <p:cNvPicPr preferRelativeResize="0"/>
          <p:nvPr/>
        </p:nvPicPr>
        <p:blipFill>
          <a:blip r:embed="rId3">
            <a:alphaModFix/>
          </a:blip>
          <a:stretch>
            <a:fillRect/>
          </a:stretch>
        </p:blipFill>
        <p:spPr>
          <a:xfrm>
            <a:off x="6858025" y="3303175"/>
            <a:ext cx="2247950" cy="1807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3">
            <a:alphaModFix/>
          </a:blip>
          <a:srcRect b="0" l="0" r="0" t="0"/>
          <a:stretch/>
        </p:blipFill>
        <p:spPr>
          <a:xfrm>
            <a:off x="1620987" y="1271725"/>
            <a:ext cx="5902023" cy="2976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a:blip r:embed="rId3">
            <a:alphaModFix/>
          </a:blip>
          <a:stretch>
            <a:fillRect/>
          </a:stretch>
        </p:blipFill>
        <p:spPr>
          <a:xfrm>
            <a:off x="726550" y="1455800"/>
            <a:ext cx="3587626" cy="2598775"/>
          </a:xfrm>
          <a:prstGeom prst="rect">
            <a:avLst/>
          </a:prstGeom>
          <a:noFill/>
          <a:ln>
            <a:noFill/>
          </a:ln>
        </p:spPr>
      </p:pic>
      <p:sp>
        <p:nvSpPr>
          <p:cNvPr id="172" name="Google Shape;172;p29"/>
          <p:cNvSpPr txBox="1"/>
          <p:nvPr>
            <p:ph type="title"/>
          </p:nvPr>
        </p:nvSpPr>
        <p:spPr>
          <a:xfrm>
            <a:off x="-151525" y="275575"/>
            <a:ext cx="8102100" cy="904200"/>
          </a:xfrm>
          <a:prstGeom prst="rect">
            <a:avLst/>
          </a:prstGeom>
          <a:noFill/>
          <a:ln>
            <a:noFill/>
          </a:ln>
        </p:spPr>
        <p:txBody>
          <a:bodyPr anchorCtr="0" anchor="t" bIns="0" lIns="0" spcFirstLastPara="1" rIns="0" wrap="square" tIns="590300">
            <a:spAutoFit/>
          </a:bodyPr>
          <a:lstStyle/>
          <a:p>
            <a:pPr indent="0" lvl="0" marL="1988185" rtl="0" algn="l">
              <a:lnSpc>
                <a:spcPct val="100000"/>
              </a:lnSpc>
              <a:spcBef>
                <a:spcPts val="0"/>
              </a:spcBef>
              <a:spcAft>
                <a:spcPts val="0"/>
              </a:spcAft>
              <a:buNone/>
            </a:pPr>
            <a:r>
              <a:rPr lang="en-US" sz="2000"/>
              <a:t>The photo attached was of </a:t>
            </a:r>
            <a:r>
              <a:rPr lang="en-US" sz="2000"/>
              <a:t>(C)</a:t>
            </a:r>
            <a:r>
              <a:rPr lang="en-US" sz="2000"/>
              <a:t>yrus (Mistry).  </a:t>
            </a:r>
            <a:endParaRPr sz="2000"/>
          </a:p>
        </p:txBody>
      </p:sp>
      <p:pic>
        <p:nvPicPr>
          <p:cNvPr id="173" name="Google Shape;173;p29"/>
          <p:cNvPicPr preferRelativeResize="0"/>
          <p:nvPr/>
        </p:nvPicPr>
        <p:blipFill>
          <a:blip r:embed="rId4">
            <a:alphaModFix/>
          </a:blip>
          <a:stretch>
            <a:fillRect/>
          </a:stretch>
        </p:blipFill>
        <p:spPr>
          <a:xfrm>
            <a:off x="4847502" y="1542550"/>
            <a:ext cx="3103000" cy="235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1514656" y="887483"/>
            <a:ext cx="1245900" cy="220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1350">
              <a:latin typeface="Calibri"/>
              <a:ea typeface="Calibri"/>
              <a:cs typeface="Calibri"/>
              <a:sym typeface="Calibri"/>
            </a:endParaRPr>
          </a:p>
        </p:txBody>
      </p:sp>
      <p:sp>
        <p:nvSpPr>
          <p:cNvPr id="179" name="Google Shape;179;p30"/>
          <p:cNvSpPr txBox="1"/>
          <p:nvPr/>
        </p:nvSpPr>
        <p:spPr>
          <a:xfrm>
            <a:off x="694949" y="1109911"/>
            <a:ext cx="7478400" cy="2814300"/>
          </a:xfrm>
          <a:prstGeom prst="rect">
            <a:avLst/>
          </a:prstGeom>
          <a:noFill/>
          <a:ln>
            <a:noFill/>
          </a:ln>
        </p:spPr>
        <p:txBody>
          <a:bodyPr anchorCtr="0" anchor="t" bIns="0" lIns="0" spcFirstLastPara="1" rIns="0" wrap="square" tIns="43175">
            <a:spAutoFit/>
          </a:bodyPr>
          <a:lstStyle/>
          <a:p>
            <a:pPr indent="0" lvl="0" marL="12700" marR="13334" rtl="0" algn="l">
              <a:lnSpc>
                <a:spcPct val="100000"/>
              </a:lnSpc>
              <a:spcBef>
                <a:spcPts val="1620"/>
              </a:spcBef>
              <a:spcAft>
                <a:spcPts val="0"/>
              </a:spcAft>
              <a:buNone/>
            </a:pPr>
            <a:r>
              <a:rPr lang="en-US" sz="2000">
                <a:solidFill>
                  <a:srgbClr val="FFFFFF"/>
                </a:solidFill>
                <a:latin typeface="Calibri"/>
                <a:ea typeface="Calibri"/>
                <a:cs typeface="Calibri"/>
                <a:sym typeface="Calibri"/>
              </a:rPr>
              <a:t>Entwined within the fabric of daily wear lies a garment revered for its functionality and ubiquity, adorning individuals in various forms across cultures and eras. This </a:t>
            </a:r>
            <a:r>
              <a:rPr lang="en-US" sz="2000" u="sng">
                <a:solidFill>
                  <a:srgbClr val="FFFFFF"/>
                </a:solidFill>
                <a:latin typeface="Calibri"/>
                <a:ea typeface="Calibri"/>
                <a:cs typeface="Calibri"/>
                <a:sym typeface="Calibri"/>
              </a:rPr>
              <a:t>article of clothing</a:t>
            </a:r>
            <a:r>
              <a:rPr lang="en-US" sz="2000">
                <a:solidFill>
                  <a:srgbClr val="FFFFFF"/>
                </a:solidFill>
                <a:latin typeface="Calibri"/>
                <a:ea typeface="Calibri"/>
                <a:cs typeface="Calibri"/>
                <a:sym typeface="Calibri"/>
              </a:rPr>
              <a:t>, characterized by its separate leg coverings and waistband, is xan indispensable part of everyday attire. Conversely, within the digital sphere, there exists a term denoting individuals who </a:t>
            </a:r>
            <a:r>
              <a:rPr lang="en-US" sz="2000" u="sng">
                <a:solidFill>
                  <a:srgbClr val="FFFFFF"/>
                </a:solidFill>
                <a:latin typeface="Calibri"/>
                <a:ea typeface="Calibri"/>
                <a:cs typeface="Calibri"/>
                <a:sym typeface="Calibri"/>
              </a:rPr>
              <a:t>engage with software platforms</a:t>
            </a:r>
            <a:r>
              <a:rPr lang="en-US" sz="2000">
                <a:solidFill>
                  <a:srgbClr val="FFFFFF"/>
                </a:solidFill>
                <a:latin typeface="Calibri"/>
                <a:ea typeface="Calibri"/>
                <a:cs typeface="Calibri"/>
                <a:sym typeface="Calibri"/>
              </a:rPr>
              <a:t>, systems, or online interfaces. Can you unveil this elusive term that binds the realm of clothing with the digital domain, signifying both sartorial necessity and digital interaction?</a:t>
            </a:r>
            <a:endParaRPr sz="2000">
              <a:latin typeface="Calibri"/>
              <a:ea typeface="Calibri"/>
              <a:cs typeface="Calibri"/>
              <a:sym typeface="Calibri"/>
            </a:endParaRPr>
          </a:p>
        </p:txBody>
      </p:sp>
      <p:sp>
        <p:nvSpPr>
          <p:cNvPr id="180" name="Google Shape;180;p30"/>
          <p:cNvSpPr txBox="1"/>
          <p:nvPr/>
        </p:nvSpPr>
        <p:spPr>
          <a:xfrm>
            <a:off x="4209283" y="331087"/>
            <a:ext cx="548640" cy="41592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2550">
                <a:solidFill>
                  <a:srgbClr val="FFE499"/>
                </a:solidFill>
                <a:latin typeface="Calibri"/>
                <a:ea typeface="Calibri"/>
                <a:cs typeface="Calibri"/>
                <a:sym typeface="Calibri"/>
              </a:rPr>
              <a:t>Q8.</a:t>
            </a:r>
            <a:endParaRPr sz="255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rotWithShape="1">
          <a:blip r:embed="rId3">
            <a:alphaModFix/>
          </a:blip>
          <a:srcRect b="0" l="0" r="0" t="0"/>
          <a:stretch/>
        </p:blipFill>
        <p:spPr>
          <a:xfrm>
            <a:off x="1020614" y="995512"/>
            <a:ext cx="6250299" cy="3152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85150" y="140645"/>
            <a:ext cx="7772100" cy="2493600"/>
          </a:xfrm>
          <a:prstGeom prst="rect">
            <a:avLst/>
          </a:prstGeom>
          <a:noFill/>
          <a:ln>
            <a:noFill/>
          </a:ln>
        </p:spPr>
        <p:txBody>
          <a:bodyPr anchorCtr="0" anchor="t" bIns="0" lIns="0" spcFirstLastPara="1" rIns="0" wrap="square" tIns="1737375">
            <a:spAutoFit/>
          </a:bodyPr>
          <a:lstStyle/>
          <a:p>
            <a:pPr indent="0" lvl="0" marL="0" rtl="0" algn="l">
              <a:lnSpc>
                <a:spcPct val="100000"/>
              </a:lnSpc>
              <a:spcBef>
                <a:spcPts val="0"/>
              </a:spcBef>
              <a:spcAft>
                <a:spcPts val="0"/>
              </a:spcAft>
              <a:buNone/>
            </a:pPr>
            <a:r>
              <a:rPr b="1" i="1" lang="en-US"/>
              <a:t>	Trousers(users)</a:t>
            </a:r>
            <a:endParaRPr/>
          </a:p>
        </p:txBody>
      </p:sp>
      <p:pic>
        <p:nvPicPr>
          <p:cNvPr id="191" name="Google Shape;191;p32"/>
          <p:cNvPicPr preferRelativeResize="0"/>
          <p:nvPr/>
        </p:nvPicPr>
        <p:blipFill>
          <a:blip r:embed="rId3">
            <a:alphaModFix/>
          </a:blip>
          <a:stretch>
            <a:fillRect/>
          </a:stretch>
        </p:blipFill>
        <p:spPr>
          <a:xfrm>
            <a:off x="5542200" y="326950"/>
            <a:ext cx="3123325" cy="4354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nvSpPr>
        <p:spPr>
          <a:xfrm>
            <a:off x="4335248" y="788466"/>
            <a:ext cx="473075" cy="359410"/>
          </a:xfrm>
          <a:prstGeom prst="rect">
            <a:avLst/>
          </a:prstGeom>
          <a:noFill/>
          <a:ln>
            <a:noFill/>
          </a:ln>
        </p:spPr>
        <p:txBody>
          <a:bodyPr anchorCtr="0" anchor="t" bIns="0" lIns="0" spcFirstLastPara="1" rIns="0" wrap="square" tIns="17775">
            <a:spAutoFit/>
          </a:bodyPr>
          <a:lstStyle/>
          <a:p>
            <a:pPr indent="0" lvl="0" marL="12700" rtl="0" algn="l">
              <a:lnSpc>
                <a:spcPct val="100000"/>
              </a:lnSpc>
              <a:spcBef>
                <a:spcPts val="0"/>
              </a:spcBef>
              <a:spcAft>
                <a:spcPts val="0"/>
              </a:spcAft>
              <a:buNone/>
            </a:pPr>
            <a:r>
              <a:rPr b="1" lang="en-US" sz="2150">
                <a:solidFill>
                  <a:srgbClr val="FFE499"/>
                </a:solidFill>
                <a:latin typeface="Calibri"/>
                <a:ea typeface="Calibri"/>
                <a:cs typeface="Calibri"/>
                <a:sym typeface="Calibri"/>
              </a:rPr>
              <a:t>Q9.</a:t>
            </a:r>
            <a:endParaRPr sz="2150">
              <a:latin typeface="Calibri"/>
              <a:ea typeface="Calibri"/>
              <a:cs typeface="Calibri"/>
              <a:sym typeface="Calibri"/>
            </a:endParaRPr>
          </a:p>
        </p:txBody>
      </p:sp>
      <p:sp>
        <p:nvSpPr>
          <p:cNvPr id="197" name="Google Shape;197;p33"/>
          <p:cNvSpPr txBox="1"/>
          <p:nvPr>
            <p:ph type="title"/>
          </p:nvPr>
        </p:nvSpPr>
        <p:spPr>
          <a:xfrm>
            <a:off x="675275" y="1122730"/>
            <a:ext cx="7439100" cy="3223800"/>
          </a:xfrm>
          <a:prstGeom prst="rect">
            <a:avLst/>
          </a:prstGeom>
          <a:noFill/>
          <a:ln>
            <a:noFill/>
          </a:ln>
        </p:spPr>
        <p:txBody>
          <a:bodyPr anchorCtr="0" anchor="t" bIns="0" lIns="0" spcFirstLastPara="1" rIns="0" wrap="square" tIns="11425">
            <a:spAutoFit/>
          </a:bodyPr>
          <a:lstStyle/>
          <a:p>
            <a:pPr indent="0" lvl="0" marL="12700" marR="5080" rtl="0" algn="l">
              <a:lnSpc>
                <a:spcPct val="102000"/>
              </a:lnSpc>
              <a:spcBef>
                <a:spcPts val="0"/>
              </a:spcBef>
              <a:spcAft>
                <a:spcPts val="0"/>
              </a:spcAft>
              <a:buNone/>
            </a:pPr>
            <a:r>
              <a:rPr lang="en-US" sz="2050"/>
              <a:t>In the vast expanse of the heavens, where clouds dance and stars shimmer, there exists a boundless expanse of blue that stretches as far as the eye can see. This celestial canvas, known for its ever-changing hues and </a:t>
            </a:r>
            <a:r>
              <a:rPr lang="en-US" sz="2050" u="sng"/>
              <a:t>infinite vistas</a:t>
            </a:r>
            <a:r>
              <a:rPr lang="en-US" sz="2050"/>
              <a:t>, has inspired awe and wonder in humanity since time immemorial. Conversely, in the world of distilled spirits, there's a beverage renowned for its amber hue and complex flavors, crafted through the meticulous blending and </a:t>
            </a:r>
            <a:r>
              <a:rPr lang="en-US" sz="2050" u="sng"/>
              <a:t>aging of grains</a:t>
            </a:r>
            <a:r>
              <a:rPr lang="en-US" sz="2050"/>
              <a:t>. Can you identify this term that parallels the expanse of the sky, embodying both the vastness of the heavens and the richness of distilled spirits?</a:t>
            </a:r>
            <a:endParaRPr sz="2050"/>
          </a:p>
        </p:txBody>
      </p:sp>
      <p:sp>
        <p:nvSpPr>
          <p:cNvPr id="198" name="Google Shape;198;p33"/>
          <p:cNvSpPr txBox="1"/>
          <p:nvPr/>
        </p:nvSpPr>
        <p:spPr>
          <a:xfrm>
            <a:off x="675275" y="2715310"/>
            <a:ext cx="7645500" cy="327000"/>
          </a:xfrm>
          <a:prstGeom prst="rect">
            <a:avLst/>
          </a:prstGeom>
          <a:noFill/>
          <a:ln>
            <a:noFill/>
          </a:ln>
        </p:spPr>
        <p:txBody>
          <a:bodyPr anchorCtr="0" anchor="t" bIns="0" lIns="0" spcFirstLastPara="1" rIns="0" wrap="square" tIns="11425">
            <a:spAutoFit/>
          </a:bodyPr>
          <a:lstStyle/>
          <a:p>
            <a:pPr indent="0" lvl="0" marL="12700" marR="5080" rtl="0" algn="l">
              <a:lnSpc>
                <a:spcPct val="102000"/>
              </a:lnSpc>
              <a:spcBef>
                <a:spcPts val="0"/>
              </a:spcBef>
              <a:spcAft>
                <a:spcPts val="0"/>
              </a:spcAft>
              <a:buNone/>
            </a:pPr>
            <a:r>
              <a:t/>
            </a:r>
            <a:endParaRPr sz="205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rotWithShape="1">
          <a:blip r:embed="rId3">
            <a:alphaModFix/>
          </a:blip>
          <a:srcRect b="0" l="0" r="0" t="0"/>
          <a:stretch/>
        </p:blipFill>
        <p:spPr>
          <a:xfrm>
            <a:off x="1485416" y="1131403"/>
            <a:ext cx="5711351" cy="288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nvSpPr>
        <p:spPr>
          <a:xfrm>
            <a:off x="1122800" y="783060"/>
            <a:ext cx="6603300" cy="4311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20"/>
              </a:spcBef>
              <a:spcAft>
                <a:spcPts val="0"/>
              </a:spcAft>
              <a:buNone/>
            </a:pPr>
            <a:r>
              <a:rPr lang="en-US" sz="2800">
                <a:solidFill>
                  <a:srgbClr val="FFFFFF"/>
                </a:solidFill>
              </a:rPr>
              <a:t>Whiskey</a:t>
            </a:r>
            <a:endParaRPr sz="2200">
              <a:latin typeface="Arial"/>
              <a:ea typeface="Arial"/>
              <a:cs typeface="Arial"/>
              <a:sym typeface="Arial"/>
            </a:endParaRPr>
          </a:p>
        </p:txBody>
      </p:sp>
      <p:pic>
        <p:nvPicPr>
          <p:cNvPr id="209" name="Google Shape;209;p35"/>
          <p:cNvPicPr preferRelativeResize="0"/>
          <p:nvPr/>
        </p:nvPicPr>
        <p:blipFill>
          <a:blip r:embed="rId3">
            <a:alphaModFix/>
          </a:blip>
          <a:stretch>
            <a:fillRect/>
          </a:stretch>
        </p:blipFill>
        <p:spPr>
          <a:xfrm>
            <a:off x="4825425" y="939410"/>
            <a:ext cx="2640241" cy="26402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9"/>
          <p:cNvSpPr txBox="1"/>
          <p:nvPr>
            <p:ph type="title"/>
          </p:nvPr>
        </p:nvSpPr>
        <p:spPr>
          <a:xfrm>
            <a:off x="2567775" y="636575"/>
            <a:ext cx="3799500" cy="4554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850">
                <a:solidFill>
                  <a:srgbClr val="FFE499"/>
                </a:solidFill>
                <a:latin typeface="Calibri"/>
                <a:ea typeface="Calibri"/>
                <a:cs typeface="Calibri"/>
                <a:sym typeface="Calibri"/>
              </a:rPr>
              <a:t>Q1. I</a:t>
            </a:r>
            <a:r>
              <a:rPr b="1" lang="en-US" sz="2850">
                <a:solidFill>
                  <a:srgbClr val="FFE499"/>
                </a:solidFill>
              </a:rPr>
              <a:t>dentify the Drink</a:t>
            </a:r>
            <a:endParaRPr sz="2850">
              <a:latin typeface="Calibri"/>
              <a:ea typeface="Calibri"/>
              <a:cs typeface="Calibri"/>
              <a:sym typeface="Calibri"/>
            </a:endParaRPr>
          </a:p>
        </p:txBody>
      </p:sp>
      <p:sp>
        <p:nvSpPr>
          <p:cNvPr id="56" name="Google Shape;56;p9"/>
          <p:cNvSpPr txBox="1"/>
          <p:nvPr/>
        </p:nvSpPr>
        <p:spPr>
          <a:xfrm>
            <a:off x="689125" y="1099375"/>
            <a:ext cx="7629600" cy="4011900"/>
          </a:xfrm>
          <a:prstGeom prst="rect">
            <a:avLst/>
          </a:prstGeom>
          <a:noFill/>
          <a:ln>
            <a:noFill/>
          </a:ln>
        </p:spPr>
        <p:txBody>
          <a:bodyPr anchorCtr="0" anchor="t" bIns="0" lIns="0" spcFirstLastPara="1" rIns="0" wrap="square" tIns="27925">
            <a:spAutoFit/>
          </a:bodyPr>
          <a:lstStyle/>
          <a:p>
            <a:pPr indent="0" lvl="0" marL="63500" marR="30480" rtl="0" algn="l">
              <a:lnSpc>
                <a:spcPct val="97300"/>
              </a:lnSpc>
              <a:spcBef>
                <a:spcPts val="0"/>
              </a:spcBef>
              <a:spcAft>
                <a:spcPts val="0"/>
              </a:spcAft>
              <a:buNone/>
            </a:pPr>
            <a:r>
              <a:rPr lang="en-US" sz="1900">
                <a:solidFill>
                  <a:srgbClr val="FFFFFF"/>
                </a:solidFill>
                <a:latin typeface="Calibri"/>
                <a:ea typeface="Calibri"/>
                <a:cs typeface="Calibri"/>
                <a:sym typeface="Calibri"/>
              </a:rPr>
              <a:t>Originating as a remedy concocted by a pharmacist in the late 19th century, this carbonated beverage emerged from Atlanta, Georgia, in 1886. Its secret formula, guarded under lock and key, features a unique blend of spices and a distinct syrup, giving it an unparalleled taste. Initially marketed as a medicinal tonic, this fizzy elixir quickly gained popularity for its refreshing qualities and effervescence. With its iconic </a:t>
            </a:r>
            <a:r>
              <a:rPr lang="en-US" sz="1900" u="sng">
                <a:solidFill>
                  <a:srgbClr val="FFFFFF"/>
                </a:solidFill>
                <a:latin typeface="Calibri"/>
                <a:ea typeface="Calibri"/>
                <a:cs typeface="Calibri"/>
                <a:sym typeface="Calibri"/>
              </a:rPr>
              <a:t>red and white logo</a:t>
            </a:r>
            <a:r>
              <a:rPr lang="en-US" sz="1900">
                <a:solidFill>
                  <a:srgbClr val="FFFFFF"/>
                </a:solidFill>
                <a:latin typeface="Calibri"/>
                <a:ea typeface="Calibri"/>
                <a:cs typeface="Calibri"/>
                <a:sym typeface="Calibri"/>
              </a:rPr>
              <a:t>, it has become a global symbol of unity and enjoyment, featured prominently in popular culture and celebrations worldwide. Renowned for its presence in movies, advertisements, and festive occasions, this beverage is more than just a drink; it's a cherished emblem of shared moments and joyous gatherings. What is the name of this beloved soft drink, synonymous with happiness and global connections?</a:t>
            </a:r>
            <a:endParaRPr sz="1900">
              <a:solidFill>
                <a:srgbClr val="FFFFFF"/>
              </a:solidFill>
              <a:latin typeface="Calibri"/>
              <a:ea typeface="Calibri"/>
              <a:cs typeface="Calibri"/>
              <a:sym typeface="Calibri"/>
            </a:endParaRPr>
          </a:p>
          <a:p>
            <a:pPr indent="0" lvl="0" marL="63500" marR="30480" rtl="0" algn="l">
              <a:lnSpc>
                <a:spcPct val="97300"/>
              </a:lnSpc>
              <a:spcBef>
                <a:spcPts val="0"/>
              </a:spcBef>
              <a:spcAft>
                <a:spcPts val="0"/>
              </a:spcAft>
              <a:buClr>
                <a:schemeClr val="dk1"/>
              </a:buClr>
              <a:buSzPts val="1100"/>
              <a:buFont typeface="Arial"/>
              <a:buNone/>
            </a:pPr>
            <a:r>
              <a:t/>
            </a:r>
            <a:endParaRPr sz="1900">
              <a:solidFill>
                <a:srgbClr val="FFFFFF"/>
              </a:solidFill>
              <a:latin typeface="Calibri"/>
              <a:ea typeface="Calibri"/>
              <a:cs typeface="Calibri"/>
              <a:sym typeface="Calibri"/>
            </a:endParaRPr>
          </a:p>
          <a:p>
            <a:pPr indent="0" lvl="0" marL="63500" marR="30480" rtl="0" algn="l">
              <a:lnSpc>
                <a:spcPct val="97300"/>
              </a:lnSpc>
              <a:spcBef>
                <a:spcPts val="0"/>
              </a:spcBef>
              <a:spcAft>
                <a:spcPts val="0"/>
              </a:spcAft>
              <a:buNone/>
            </a:pPr>
            <a:r>
              <a:t/>
            </a:r>
            <a:endParaRPr sz="1900">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173701" y="558617"/>
            <a:ext cx="74041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600">
                <a:solidFill>
                  <a:srgbClr val="FFE499"/>
                </a:solidFill>
                <a:latin typeface="Arial"/>
                <a:ea typeface="Arial"/>
                <a:cs typeface="Arial"/>
                <a:sym typeface="Arial"/>
              </a:rPr>
              <a:t>Q10.</a:t>
            </a:r>
            <a:endParaRPr sz="2600">
              <a:latin typeface="Arial"/>
              <a:ea typeface="Arial"/>
              <a:cs typeface="Arial"/>
              <a:sym typeface="Arial"/>
            </a:endParaRPr>
          </a:p>
        </p:txBody>
      </p:sp>
      <p:sp>
        <p:nvSpPr>
          <p:cNvPr id="215" name="Google Shape;215;p36"/>
          <p:cNvSpPr txBox="1"/>
          <p:nvPr/>
        </p:nvSpPr>
        <p:spPr>
          <a:xfrm>
            <a:off x="728050" y="1098621"/>
            <a:ext cx="7588200" cy="2799000"/>
          </a:xfrm>
          <a:prstGeom prst="rect">
            <a:avLst/>
          </a:prstGeom>
          <a:noFill/>
          <a:ln>
            <a:noFill/>
          </a:ln>
        </p:spPr>
        <p:txBody>
          <a:bodyPr anchorCtr="0" anchor="t" bIns="0" lIns="0" spcFirstLastPara="1" rIns="0" wrap="square" tIns="31100">
            <a:spAutoFit/>
          </a:bodyPr>
          <a:lstStyle/>
          <a:p>
            <a:pPr indent="0" lvl="0" marL="12700" marR="160655" rtl="0" algn="l">
              <a:lnSpc>
                <a:spcPct val="113750"/>
              </a:lnSpc>
              <a:spcBef>
                <a:spcPts val="0"/>
              </a:spcBef>
              <a:spcAft>
                <a:spcPts val="0"/>
              </a:spcAft>
              <a:buNone/>
            </a:pPr>
            <a:r>
              <a:rPr lang="en-US" sz="1600">
                <a:solidFill>
                  <a:srgbClr val="FFFFFF"/>
                </a:solidFill>
              </a:rPr>
              <a:t>In the realm of colors and design, there exists a standardized system that categorizes and identifies hues with precision and consistency. This system, utilized by artists, designers, and manufacturers worldwide, assigns unique codes to each shade, ensuring accurate reproduction and communication of color across various mediums. Conversely, in the realm of financial documentation and identity verification, there's a crucial document issued by governmental authorities to residents for taxation and financial transactions. Can you identify this term that bridges the </a:t>
            </a:r>
            <a:r>
              <a:rPr lang="en-US" sz="1600" u="sng">
                <a:solidFill>
                  <a:srgbClr val="FFFFFF"/>
                </a:solidFill>
              </a:rPr>
              <a:t>world of colors </a:t>
            </a:r>
            <a:r>
              <a:rPr lang="en-US" sz="1600">
                <a:solidFill>
                  <a:srgbClr val="FFFFFF"/>
                </a:solidFill>
              </a:rPr>
              <a:t>and design with the realm of </a:t>
            </a:r>
            <a:r>
              <a:rPr lang="en-US" sz="1600" u="sng">
                <a:solidFill>
                  <a:srgbClr val="FFFFFF"/>
                </a:solidFill>
              </a:rPr>
              <a:t>financial identity,</a:t>
            </a:r>
            <a:r>
              <a:rPr lang="en-US" sz="1600">
                <a:solidFill>
                  <a:srgbClr val="FFFFFF"/>
                </a:solidFill>
              </a:rPr>
              <a:t> embodying both the spectrum of hues and the formal documentation of financial affairs?</a:t>
            </a:r>
            <a:endParaRPr sz="16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7"/>
          <p:cNvPicPr preferRelativeResize="0"/>
          <p:nvPr/>
        </p:nvPicPr>
        <p:blipFill rotWithShape="1">
          <a:blip r:embed="rId3">
            <a:alphaModFix/>
          </a:blip>
          <a:srcRect b="0" l="0" r="0" t="0"/>
          <a:stretch/>
        </p:blipFill>
        <p:spPr>
          <a:xfrm>
            <a:off x="1722962" y="1134761"/>
            <a:ext cx="5698075" cy="2873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942675" y="1251230"/>
            <a:ext cx="31383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525"/>
              </a:spcBef>
              <a:spcAft>
                <a:spcPts val="0"/>
              </a:spcAft>
              <a:buNone/>
            </a:pPr>
            <a:r>
              <a:rPr b="1" lang="en-US" sz="1800">
                <a:latin typeface="Arial"/>
                <a:ea typeface="Arial"/>
                <a:cs typeface="Arial"/>
                <a:sym typeface="Arial"/>
              </a:rPr>
              <a:t>Pantone</a:t>
            </a:r>
            <a:endParaRPr sz="1800">
              <a:latin typeface="Arial"/>
              <a:ea typeface="Arial"/>
              <a:cs typeface="Arial"/>
              <a:sym typeface="Arial"/>
            </a:endParaRPr>
          </a:p>
        </p:txBody>
      </p:sp>
      <p:sp>
        <p:nvSpPr>
          <p:cNvPr id="226" name="Google Shape;226;p38"/>
          <p:cNvSpPr txBox="1"/>
          <p:nvPr/>
        </p:nvSpPr>
        <p:spPr>
          <a:xfrm>
            <a:off x="942675" y="2654835"/>
            <a:ext cx="47955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1800">
              <a:latin typeface="Arial"/>
              <a:ea typeface="Arial"/>
              <a:cs typeface="Arial"/>
              <a:sym typeface="Arial"/>
            </a:endParaRPr>
          </a:p>
        </p:txBody>
      </p:sp>
      <p:pic>
        <p:nvPicPr>
          <p:cNvPr id="227" name="Google Shape;227;p38"/>
          <p:cNvPicPr preferRelativeResize="0"/>
          <p:nvPr/>
        </p:nvPicPr>
        <p:blipFill>
          <a:blip r:embed="rId3">
            <a:alphaModFix/>
          </a:blip>
          <a:stretch>
            <a:fillRect/>
          </a:stretch>
        </p:blipFill>
        <p:spPr>
          <a:xfrm>
            <a:off x="878100" y="2238735"/>
            <a:ext cx="1894065" cy="1894065"/>
          </a:xfrm>
          <a:prstGeom prst="rect">
            <a:avLst/>
          </a:prstGeom>
          <a:noFill/>
          <a:ln>
            <a:noFill/>
          </a:ln>
        </p:spPr>
      </p:pic>
      <p:pic>
        <p:nvPicPr>
          <p:cNvPr id="228" name="Google Shape;228;p38"/>
          <p:cNvPicPr preferRelativeResize="0"/>
          <p:nvPr/>
        </p:nvPicPr>
        <p:blipFill>
          <a:blip r:embed="rId4">
            <a:alphaModFix/>
          </a:blip>
          <a:stretch>
            <a:fillRect/>
          </a:stretch>
        </p:blipFill>
        <p:spPr>
          <a:xfrm>
            <a:off x="4599173" y="2090200"/>
            <a:ext cx="3138300" cy="2340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810750" y="916521"/>
            <a:ext cx="7204200" cy="4137600"/>
          </a:xfrm>
          <a:prstGeom prst="rect">
            <a:avLst/>
          </a:prstGeom>
          <a:noFill/>
          <a:ln>
            <a:noFill/>
          </a:ln>
        </p:spPr>
        <p:txBody>
          <a:bodyPr anchorCtr="0" anchor="t" bIns="0" lIns="0" spcFirstLastPara="1" rIns="0" wrap="square" tIns="12700">
            <a:spAutoFit/>
          </a:bodyPr>
          <a:lstStyle/>
          <a:p>
            <a:pPr indent="0" lvl="0" marL="12700" marR="5080" rtl="0" algn="l">
              <a:spcBef>
                <a:spcPts val="2039"/>
              </a:spcBef>
              <a:spcAft>
                <a:spcPts val="0"/>
              </a:spcAft>
              <a:buClr>
                <a:schemeClr val="dk1"/>
              </a:buClr>
              <a:buSzPts val="1100"/>
              <a:buFont typeface="Arial"/>
              <a:buNone/>
            </a:pPr>
            <a:r>
              <a:rPr lang="en-US" sz="2000">
                <a:solidFill>
                  <a:srgbClr val="FFFFFF"/>
                </a:solidFill>
                <a:latin typeface="Calibri"/>
                <a:ea typeface="Calibri"/>
                <a:cs typeface="Calibri"/>
                <a:sym typeface="Calibri"/>
              </a:rPr>
              <a:t>Within the realm of culinary experiences, there exists a sumptuous delicacy that epitomizes richness and comfort, often adorned with toppings or sauces to enhance its allure. This </a:t>
            </a:r>
            <a:r>
              <a:rPr lang="en-US" sz="2000" u="sng">
                <a:solidFill>
                  <a:srgbClr val="FFFFFF"/>
                </a:solidFill>
                <a:latin typeface="Calibri"/>
                <a:ea typeface="Calibri"/>
                <a:cs typeface="Calibri"/>
                <a:sym typeface="Calibri"/>
              </a:rPr>
              <a:t>culinary masterpiece</a:t>
            </a:r>
            <a:r>
              <a:rPr lang="en-US" sz="2000">
                <a:solidFill>
                  <a:srgbClr val="FFFFFF"/>
                </a:solidFill>
                <a:latin typeface="Calibri"/>
                <a:ea typeface="Calibri"/>
                <a:cs typeface="Calibri"/>
                <a:sym typeface="Calibri"/>
              </a:rPr>
              <a:t>, enjoyed in various forms across cultures, captivates palates with its decadent flavors and luxurious texture. Conversely, in the realm of auditory sensations, there's a distinct and resonant sound that </a:t>
            </a:r>
            <a:r>
              <a:rPr lang="en-US" sz="2000" u="sng">
                <a:solidFill>
                  <a:srgbClr val="FFFFFF"/>
                </a:solidFill>
                <a:latin typeface="Calibri"/>
                <a:ea typeface="Calibri"/>
                <a:cs typeface="Calibri"/>
                <a:sym typeface="Calibri"/>
              </a:rPr>
              <a:t>echoes</a:t>
            </a:r>
            <a:r>
              <a:rPr lang="en-US" sz="2000">
                <a:solidFill>
                  <a:srgbClr val="FFFFFF"/>
                </a:solidFill>
                <a:latin typeface="Calibri"/>
                <a:ea typeface="Calibri"/>
                <a:cs typeface="Calibri"/>
                <a:sym typeface="Calibri"/>
              </a:rPr>
              <a:t> through the air, drawing attention and signaling a moment of significance. Can you identify the term that intertwines the world of gastronomic delights with the resonant sound, embodying both the richness of a gourmet dish and the distinct ding of an alert?</a:t>
            </a:r>
            <a:endParaRPr sz="2000">
              <a:solidFill>
                <a:srgbClr val="FFFFFF"/>
              </a:solidFill>
              <a:latin typeface="Calibri"/>
              <a:ea typeface="Calibri"/>
              <a:cs typeface="Calibri"/>
              <a:sym typeface="Calibri"/>
            </a:endParaRPr>
          </a:p>
          <a:p>
            <a:pPr indent="0" lvl="0" marL="12700" marR="5080" rtl="0" algn="l">
              <a:spcBef>
                <a:spcPts val="2039"/>
              </a:spcBef>
              <a:spcAft>
                <a:spcPts val="0"/>
              </a:spcAft>
              <a:buClr>
                <a:schemeClr val="dk1"/>
              </a:buClr>
              <a:buSzPts val="1100"/>
              <a:buFont typeface="Arial"/>
              <a:buNone/>
            </a:pPr>
            <a:r>
              <a:t/>
            </a:r>
            <a:endParaRPr sz="1700">
              <a:solidFill>
                <a:srgbClr val="FFFFFF"/>
              </a:solidFill>
              <a:latin typeface="Calibri"/>
              <a:ea typeface="Calibri"/>
              <a:cs typeface="Calibri"/>
              <a:sym typeface="Calibri"/>
            </a:endParaRPr>
          </a:p>
          <a:p>
            <a:pPr indent="0" lvl="0" marL="12700" marR="5080" rtl="0" algn="l">
              <a:lnSpc>
                <a:spcPct val="100000"/>
              </a:lnSpc>
              <a:spcBef>
                <a:spcPts val="2039"/>
              </a:spcBef>
              <a:spcAft>
                <a:spcPts val="0"/>
              </a:spcAft>
              <a:buNone/>
            </a:pPr>
            <a:r>
              <a:t/>
            </a:r>
            <a:endParaRPr sz="1700">
              <a:solidFill>
                <a:srgbClr val="FFFFFF"/>
              </a:solidFill>
              <a:latin typeface="Calibri"/>
              <a:ea typeface="Calibri"/>
              <a:cs typeface="Calibri"/>
              <a:sym typeface="Calibri"/>
            </a:endParaRPr>
          </a:p>
        </p:txBody>
      </p:sp>
      <p:sp>
        <p:nvSpPr>
          <p:cNvPr id="234" name="Google Shape;234;p39"/>
          <p:cNvSpPr txBox="1"/>
          <p:nvPr>
            <p:ph type="title"/>
          </p:nvPr>
        </p:nvSpPr>
        <p:spPr>
          <a:xfrm>
            <a:off x="2429712" y="491006"/>
            <a:ext cx="3578100" cy="345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100">
                <a:solidFill>
                  <a:srgbClr val="FFE499"/>
                </a:solidFill>
                <a:latin typeface="Arial"/>
                <a:ea typeface="Arial"/>
                <a:cs typeface="Arial"/>
                <a:sym typeface="Arial"/>
              </a:rPr>
              <a:t>Q.11. What am I describing?</a:t>
            </a:r>
            <a:endParaRPr sz="21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0"/>
          <p:cNvPicPr preferRelativeResize="0"/>
          <p:nvPr/>
        </p:nvPicPr>
        <p:blipFill rotWithShape="1">
          <a:blip r:embed="rId3">
            <a:alphaModFix/>
          </a:blip>
          <a:srcRect b="0" l="0" r="0" t="0"/>
          <a:stretch/>
        </p:blipFill>
        <p:spPr>
          <a:xfrm>
            <a:off x="2040462" y="1294898"/>
            <a:ext cx="5063076" cy="25536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401100" y="284195"/>
            <a:ext cx="7772100" cy="1350600"/>
          </a:xfrm>
          <a:prstGeom prst="rect">
            <a:avLst/>
          </a:prstGeom>
          <a:noFill/>
          <a:ln>
            <a:noFill/>
          </a:ln>
        </p:spPr>
        <p:txBody>
          <a:bodyPr anchorCtr="0" anchor="t" bIns="0" lIns="0" spcFirstLastPara="1" rIns="0" wrap="square" tIns="841950">
            <a:spAutoFit/>
          </a:bodyPr>
          <a:lstStyle/>
          <a:p>
            <a:pPr indent="0" lvl="0" marL="409575" rtl="0" algn="l">
              <a:lnSpc>
                <a:spcPct val="100000"/>
              </a:lnSpc>
              <a:spcBef>
                <a:spcPts val="0"/>
              </a:spcBef>
              <a:spcAft>
                <a:spcPts val="0"/>
              </a:spcAft>
              <a:buNone/>
            </a:pPr>
            <a:r>
              <a:rPr b="1" lang="en-US" sz="3250"/>
              <a:t>Pudding (Ding)</a:t>
            </a:r>
            <a:endParaRPr sz="3250">
              <a:latin typeface="Calibri"/>
              <a:ea typeface="Calibri"/>
              <a:cs typeface="Calibri"/>
              <a:sym typeface="Calibri"/>
            </a:endParaRPr>
          </a:p>
        </p:txBody>
      </p:sp>
      <p:pic>
        <p:nvPicPr>
          <p:cNvPr id="245" name="Google Shape;245;p41"/>
          <p:cNvPicPr preferRelativeResize="0"/>
          <p:nvPr/>
        </p:nvPicPr>
        <p:blipFill>
          <a:blip r:embed="rId3">
            <a:alphaModFix/>
          </a:blip>
          <a:stretch>
            <a:fillRect/>
          </a:stretch>
        </p:blipFill>
        <p:spPr>
          <a:xfrm>
            <a:off x="4195425" y="1555945"/>
            <a:ext cx="2705100" cy="152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0"/>
          <p:cNvPicPr preferRelativeResize="0"/>
          <p:nvPr/>
        </p:nvPicPr>
        <p:blipFill rotWithShape="1">
          <a:blip r:embed="rId3">
            <a:alphaModFix/>
          </a:blip>
          <a:srcRect b="0" l="0" r="0" t="0"/>
          <a:stretch/>
        </p:blipFill>
        <p:spPr>
          <a:xfrm>
            <a:off x="1610900" y="1078250"/>
            <a:ext cx="5922175" cy="298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title"/>
          </p:nvPr>
        </p:nvSpPr>
        <p:spPr>
          <a:xfrm>
            <a:off x="417050" y="300145"/>
            <a:ext cx="7772100" cy="1082700"/>
          </a:xfrm>
          <a:prstGeom prst="rect">
            <a:avLst/>
          </a:prstGeom>
          <a:noFill/>
          <a:ln>
            <a:noFill/>
          </a:ln>
        </p:spPr>
        <p:txBody>
          <a:bodyPr anchorCtr="0" anchor="t" bIns="0" lIns="0" spcFirstLastPara="1" rIns="0" wrap="square" tIns="447250">
            <a:spAutoFit/>
          </a:bodyPr>
          <a:lstStyle/>
          <a:p>
            <a:pPr indent="0" lvl="0" marL="346075" rtl="0" algn="l">
              <a:lnSpc>
                <a:spcPct val="100000"/>
              </a:lnSpc>
              <a:spcBef>
                <a:spcPts val="10"/>
              </a:spcBef>
              <a:spcAft>
                <a:spcPts val="0"/>
              </a:spcAft>
              <a:buNone/>
            </a:pPr>
            <a:r>
              <a:rPr lang="en-US" sz="4100">
                <a:latin typeface="Arial"/>
                <a:ea typeface="Arial"/>
                <a:cs typeface="Arial"/>
                <a:sym typeface="Arial"/>
              </a:rPr>
              <a:t>Coco-Cola</a:t>
            </a:r>
            <a:endParaRPr sz="3800">
              <a:latin typeface="Arial"/>
              <a:ea typeface="Arial"/>
              <a:cs typeface="Arial"/>
              <a:sym typeface="Arial"/>
            </a:endParaRPr>
          </a:p>
        </p:txBody>
      </p:sp>
      <p:pic>
        <p:nvPicPr>
          <p:cNvPr id="67" name="Google Shape;67;p11"/>
          <p:cNvPicPr preferRelativeResize="0"/>
          <p:nvPr/>
        </p:nvPicPr>
        <p:blipFill>
          <a:blip r:embed="rId3">
            <a:alphaModFix/>
          </a:blip>
          <a:stretch>
            <a:fillRect/>
          </a:stretch>
        </p:blipFill>
        <p:spPr>
          <a:xfrm>
            <a:off x="1125275" y="1591070"/>
            <a:ext cx="1600200" cy="2847975"/>
          </a:xfrm>
          <a:prstGeom prst="rect">
            <a:avLst/>
          </a:prstGeom>
          <a:noFill/>
          <a:ln>
            <a:noFill/>
          </a:ln>
        </p:spPr>
      </p:pic>
      <p:pic>
        <p:nvPicPr>
          <p:cNvPr id="68" name="Google Shape;68;p11"/>
          <p:cNvPicPr preferRelativeResize="0"/>
          <p:nvPr/>
        </p:nvPicPr>
        <p:blipFill>
          <a:blip r:embed="rId4">
            <a:alphaModFix/>
          </a:blip>
          <a:stretch>
            <a:fillRect/>
          </a:stretch>
        </p:blipFill>
        <p:spPr>
          <a:xfrm>
            <a:off x="3531775" y="1910050"/>
            <a:ext cx="4115700" cy="199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2"/>
          <p:cNvSpPr txBox="1"/>
          <p:nvPr/>
        </p:nvSpPr>
        <p:spPr>
          <a:xfrm>
            <a:off x="724900" y="946990"/>
            <a:ext cx="7513200" cy="4507800"/>
          </a:xfrm>
          <a:prstGeom prst="rect">
            <a:avLst/>
          </a:prstGeom>
          <a:noFill/>
          <a:ln>
            <a:noFill/>
          </a:ln>
        </p:spPr>
        <p:txBody>
          <a:bodyPr anchorCtr="0" anchor="t" bIns="0" lIns="0" spcFirstLastPara="1" rIns="0" wrap="square" tIns="12700">
            <a:spAutoFit/>
          </a:bodyPr>
          <a:lstStyle/>
          <a:p>
            <a:pPr indent="0" lvl="0" marL="12700" marR="522605" rtl="0" algn="l">
              <a:lnSpc>
                <a:spcPct val="119400"/>
              </a:lnSpc>
              <a:spcBef>
                <a:spcPts val="1130"/>
              </a:spcBef>
              <a:spcAft>
                <a:spcPts val="0"/>
              </a:spcAft>
              <a:buClr>
                <a:schemeClr val="dk1"/>
              </a:buClr>
              <a:buSzPts val="1100"/>
              <a:buFont typeface="Arial"/>
              <a:buNone/>
            </a:pPr>
            <a:r>
              <a:rPr lang="en-US" sz="1700">
                <a:solidFill>
                  <a:srgbClr val="FFFFFF"/>
                </a:solidFill>
                <a:latin typeface="Calibri"/>
                <a:ea typeface="Calibri"/>
                <a:cs typeface="Calibri"/>
                <a:sym typeface="Calibri"/>
              </a:rPr>
              <a:t>This city, steeped in history and culture, holds a unique distinction in India. It has served as the capital of several empires, witnessed the </a:t>
            </a:r>
            <a:r>
              <a:rPr lang="en-US" sz="1700" u="sng">
                <a:solidFill>
                  <a:srgbClr val="FFFFFF"/>
                </a:solidFill>
                <a:latin typeface="Calibri"/>
                <a:ea typeface="Calibri"/>
                <a:cs typeface="Calibri"/>
                <a:sym typeface="Calibri"/>
              </a:rPr>
              <a:t>rise and fall of dynasties</a:t>
            </a:r>
            <a:r>
              <a:rPr lang="en-US" sz="1700">
                <a:solidFill>
                  <a:srgbClr val="FFFFFF"/>
                </a:solidFill>
                <a:latin typeface="Calibri"/>
                <a:ea typeface="Calibri"/>
                <a:cs typeface="Calibri"/>
                <a:sym typeface="Calibri"/>
              </a:rPr>
              <a:t>, and experienced countless conquests throughout its existence. With its strategic location along ancient trade routes, it emerged as a c</a:t>
            </a:r>
            <a:r>
              <a:rPr lang="en-US" sz="1700" u="sng">
                <a:solidFill>
                  <a:srgbClr val="FFFFFF"/>
                </a:solidFill>
                <a:latin typeface="Calibri"/>
                <a:ea typeface="Calibri"/>
                <a:cs typeface="Calibri"/>
                <a:sym typeface="Calibri"/>
              </a:rPr>
              <a:t>enter of commerce and power</a:t>
            </a:r>
            <a:r>
              <a:rPr lang="en-US" sz="1700">
                <a:solidFill>
                  <a:srgbClr val="FFFFFF"/>
                </a:solidFill>
                <a:latin typeface="Calibri"/>
                <a:ea typeface="Calibri"/>
                <a:cs typeface="Calibri"/>
                <a:sym typeface="Calibri"/>
              </a:rPr>
              <a:t>, attracting rulers and traders from far and wide. Despite facing numerous invasions and upheavals, it has resiliently stood the test of time, evolving into a dynamic metropolis that seamlessly blends tradition with modernity. From the majestic ruins of ancient fortifications to the bustling markets of its vibrant neighborhoods, this city is a living testament to the passage of time and the resilience of its people. Known by various names throughout history, including its ancient </a:t>
            </a:r>
            <a:r>
              <a:rPr lang="en-US" sz="1700" u="sng">
                <a:solidFill>
                  <a:srgbClr val="FFFFFF"/>
                </a:solidFill>
                <a:latin typeface="Calibri"/>
                <a:ea typeface="Calibri"/>
                <a:cs typeface="Calibri"/>
                <a:sym typeface="Calibri"/>
              </a:rPr>
              <a:t>Sanskrit name meaning "city of cities,"</a:t>
            </a:r>
            <a:r>
              <a:rPr lang="en-US" sz="1700">
                <a:solidFill>
                  <a:srgbClr val="FFFFFF"/>
                </a:solidFill>
                <a:latin typeface="Calibri"/>
                <a:ea typeface="Calibri"/>
                <a:cs typeface="Calibri"/>
                <a:sym typeface="Calibri"/>
              </a:rPr>
              <a:t> what is the name of this historic city iofIndia?</a:t>
            </a:r>
            <a:endParaRPr sz="1700">
              <a:solidFill>
                <a:srgbClr val="FFFFFF"/>
              </a:solidFill>
              <a:latin typeface="Calibri"/>
              <a:ea typeface="Calibri"/>
              <a:cs typeface="Calibri"/>
              <a:sym typeface="Calibri"/>
            </a:endParaRPr>
          </a:p>
          <a:p>
            <a:pPr indent="0" lvl="0" marL="12700" marR="522605" rtl="0" algn="l">
              <a:lnSpc>
                <a:spcPct val="119400"/>
              </a:lnSpc>
              <a:spcBef>
                <a:spcPts val="1130"/>
              </a:spcBef>
              <a:spcAft>
                <a:spcPts val="0"/>
              </a:spcAft>
              <a:buClr>
                <a:schemeClr val="dk1"/>
              </a:buClr>
              <a:buSzPts val="1100"/>
              <a:buFont typeface="Arial"/>
              <a:buNone/>
            </a:pPr>
            <a:r>
              <a:t/>
            </a:r>
            <a:endParaRPr sz="1350">
              <a:solidFill>
                <a:srgbClr val="FFFFFF"/>
              </a:solidFill>
              <a:latin typeface="Calibri"/>
              <a:ea typeface="Calibri"/>
              <a:cs typeface="Calibri"/>
              <a:sym typeface="Calibri"/>
            </a:endParaRPr>
          </a:p>
          <a:p>
            <a:pPr indent="0" lvl="0" marL="12700" marR="522605" rtl="0" algn="l">
              <a:lnSpc>
                <a:spcPct val="119400"/>
              </a:lnSpc>
              <a:spcBef>
                <a:spcPts val="1130"/>
              </a:spcBef>
              <a:spcAft>
                <a:spcPts val="0"/>
              </a:spcAft>
              <a:buNone/>
            </a:pPr>
            <a:r>
              <a:t/>
            </a:r>
            <a:endParaRPr sz="1350">
              <a:solidFill>
                <a:srgbClr val="FFFFFF"/>
              </a:solidFill>
              <a:latin typeface="Calibri"/>
              <a:ea typeface="Calibri"/>
              <a:cs typeface="Calibri"/>
              <a:sym typeface="Calibri"/>
            </a:endParaRPr>
          </a:p>
        </p:txBody>
      </p:sp>
      <p:sp>
        <p:nvSpPr>
          <p:cNvPr id="74" name="Google Shape;74;p12"/>
          <p:cNvSpPr txBox="1"/>
          <p:nvPr>
            <p:ph type="title"/>
          </p:nvPr>
        </p:nvSpPr>
        <p:spPr>
          <a:xfrm>
            <a:off x="3527049" y="478075"/>
            <a:ext cx="2142900" cy="320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solidFill>
                  <a:srgbClr val="FFE499"/>
                </a:solidFill>
                <a:latin typeface="Calibri"/>
                <a:ea typeface="Calibri"/>
                <a:cs typeface="Calibri"/>
                <a:sym typeface="Calibri"/>
              </a:rPr>
              <a:t>Q2. </a:t>
            </a:r>
            <a:r>
              <a:rPr b="1" lang="en-US" sz="2000">
                <a:solidFill>
                  <a:srgbClr val="FFE499"/>
                </a:solidFill>
              </a:rPr>
              <a:t>Guess the city</a:t>
            </a:r>
            <a:endParaRPr sz="2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3">
            <a:alphaModFix/>
          </a:blip>
          <a:srcRect b="0" l="0" r="0" t="0"/>
          <a:stretch/>
        </p:blipFill>
        <p:spPr>
          <a:xfrm>
            <a:off x="1378861" y="1056037"/>
            <a:ext cx="6010223" cy="3031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401100" y="1050098"/>
            <a:ext cx="2865000" cy="396900"/>
          </a:xfrm>
          <a:prstGeom prst="rect">
            <a:avLst/>
          </a:prstGeom>
          <a:noFill/>
          <a:ln>
            <a:noFill/>
          </a:ln>
        </p:spPr>
        <p:txBody>
          <a:bodyPr anchorCtr="0" anchor="t" bIns="0" lIns="0" spcFirstLastPara="1" rIns="0" wrap="square" tIns="12050">
            <a:spAutoFit/>
          </a:bodyPr>
          <a:lstStyle/>
          <a:p>
            <a:pPr indent="0" lvl="0" marL="12700" marR="5080" rtl="0" algn="l">
              <a:lnSpc>
                <a:spcPct val="100800"/>
              </a:lnSpc>
              <a:spcBef>
                <a:spcPts val="0"/>
              </a:spcBef>
              <a:spcAft>
                <a:spcPts val="0"/>
              </a:spcAft>
              <a:buNone/>
            </a:pPr>
            <a:r>
              <a:rPr lang="en-US" sz="2500"/>
              <a:t>Delhi</a:t>
            </a:r>
            <a:endParaRPr sz="2500"/>
          </a:p>
        </p:txBody>
      </p:sp>
      <p:pic>
        <p:nvPicPr>
          <p:cNvPr id="85" name="Google Shape;85;p14"/>
          <p:cNvPicPr preferRelativeResize="0"/>
          <p:nvPr/>
        </p:nvPicPr>
        <p:blipFill>
          <a:blip r:embed="rId3">
            <a:alphaModFix/>
          </a:blip>
          <a:stretch>
            <a:fillRect/>
          </a:stretch>
        </p:blipFill>
        <p:spPr>
          <a:xfrm>
            <a:off x="4343525" y="1755558"/>
            <a:ext cx="3646826" cy="2431217"/>
          </a:xfrm>
          <a:prstGeom prst="rect">
            <a:avLst/>
          </a:prstGeom>
          <a:noFill/>
          <a:ln>
            <a:noFill/>
          </a:ln>
        </p:spPr>
      </p:pic>
      <p:pic>
        <p:nvPicPr>
          <p:cNvPr id="86" name="Google Shape;86;p14"/>
          <p:cNvPicPr preferRelativeResize="0"/>
          <p:nvPr/>
        </p:nvPicPr>
        <p:blipFill>
          <a:blip r:embed="rId4">
            <a:alphaModFix/>
          </a:blip>
          <a:stretch>
            <a:fillRect/>
          </a:stretch>
        </p:blipFill>
        <p:spPr>
          <a:xfrm>
            <a:off x="240125" y="1929801"/>
            <a:ext cx="2619375" cy="221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nvSpPr>
        <p:spPr>
          <a:xfrm>
            <a:off x="1126200" y="1321249"/>
            <a:ext cx="6434400" cy="4522800"/>
          </a:xfrm>
          <a:prstGeom prst="rect">
            <a:avLst/>
          </a:prstGeom>
          <a:noFill/>
          <a:ln>
            <a:noFill/>
          </a:ln>
        </p:spPr>
        <p:txBody>
          <a:bodyPr anchorCtr="0" anchor="t" bIns="0" lIns="0" spcFirstLastPara="1" rIns="0" wrap="square" tIns="12700">
            <a:spAutoFit/>
          </a:bodyPr>
          <a:lstStyle/>
          <a:p>
            <a:pPr indent="0" lvl="0" marL="12700" marR="5080" rtl="0" algn="l">
              <a:spcBef>
                <a:spcPts val="2160"/>
              </a:spcBef>
              <a:spcAft>
                <a:spcPts val="0"/>
              </a:spcAft>
              <a:buClr>
                <a:schemeClr val="dk1"/>
              </a:buClr>
              <a:buSzPts val="1100"/>
              <a:buFont typeface="Arial"/>
              <a:buNone/>
            </a:pPr>
            <a:r>
              <a:rPr lang="en-US" sz="1700">
                <a:solidFill>
                  <a:srgbClr val="FFFFFF"/>
                </a:solidFill>
                <a:latin typeface="Calibri"/>
                <a:ea typeface="Calibri"/>
                <a:cs typeface="Calibri"/>
                <a:sym typeface="Calibri"/>
              </a:rPr>
              <a:t>This formidable historical figure, born in 1769 on the island of Corsica, left an indelible mark on the course of European history. Rising from obscurity, he navigated the treacherous political landscape of </a:t>
            </a:r>
            <a:r>
              <a:rPr lang="en-US" sz="1700" u="sng">
                <a:solidFill>
                  <a:srgbClr val="FFFFFF"/>
                </a:solidFill>
                <a:latin typeface="Calibri"/>
                <a:ea typeface="Calibri"/>
                <a:cs typeface="Calibri"/>
                <a:sym typeface="Calibri"/>
              </a:rPr>
              <a:t>post-revolutionary France</a:t>
            </a:r>
            <a:r>
              <a:rPr lang="en-US" sz="1700">
                <a:solidFill>
                  <a:srgbClr val="FFFFFF"/>
                </a:solidFill>
                <a:latin typeface="Calibri"/>
                <a:ea typeface="Calibri"/>
                <a:cs typeface="Calibri"/>
                <a:sym typeface="Calibri"/>
              </a:rPr>
              <a:t> to become a military prodigy and statesman. His strategic brilliance was evident in decisive victories like Austerlitz, yet his ambitions knew no bounds. In 1804, he transformed the political landscape by declaring himself Emperor, ushering in a new era. However, his grand aspirations led to a series of military misfortunes, culminating in his defeat at Waterloo in 1815. Exiled to a remote island, he lived out his days in captivity, leaving a legacy that continues to fascinate and polarize historians. Revered as a </a:t>
            </a:r>
            <a:r>
              <a:rPr lang="en-US" sz="1700" u="sng">
                <a:solidFill>
                  <a:srgbClr val="FFFFFF"/>
                </a:solidFill>
                <a:latin typeface="Calibri"/>
                <a:ea typeface="Calibri"/>
                <a:cs typeface="Calibri"/>
                <a:sym typeface="Calibri"/>
              </a:rPr>
              <a:t>military genius</a:t>
            </a:r>
            <a:r>
              <a:rPr lang="en-US" sz="1700">
                <a:solidFill>
                  <a:srgbClr val="FFFFFF"/>
                </a:solidFill>
                <a:latin typeface="Calibri"/>
                <a:ea typeface="Calibri"/>
                <a:cs typeface="Calibri"/>
                <a:sym typeface="Calibri"/>
              </a:rPr>
              <a:t> and reviled as a power-hungry despot, who is this complex and influential figure from the annals of history?</a:t>
            </a:r>
            <a:endParaRPr sz="1700">
              <a:solidFill>
                <a:srgbClr val="FFFFFF"/>
              </a:solidFill>
              <a:latin typeface="Calibri"/>
              <a:ea typeface="Calibri"/>
              <a:cs typeface="Calibri"/>
              <a:sym typeface="Calibri"/>
            </a:endParaRPr>
          </a:p>
          <a:p>
            <a:pPr indent="0" lvl="0" marL="12700" marR="5080" rtl="0" algn="l">
              <a:spcBef>
                <a:spcPts val="2160"/>
              </a:spcBef>
              <a:spcAft>
                <a:spcPts val="0"/>
              </a:spcAft>
              <a:buClr>
                <a:schemeClr val="dk1"/>
              </a:buClr>
              <a:buSzPts val="1100"/>
              <a:buFont typeface="Arial"/>
              <a:buNone/>
            </a:pPr>
            <a:r>
              <a:t/>
            </a:r>
            <a:endParaRPr sz="1800">
              <a:solidFill>
                <a:srgbClr val="FFFFFF"/>
              </a:solidFill>
              <a:latin typeface="Calibri"/>
              <a:ea typeface="Calibri"/>
              <a:cs typeface="Calibri"/>
              <a:sym typeface="Calibri"/>
            </a:endParaRPr>
          </a:p>
          <a:p>
            <a:pPr indent="0" lvl="0" marL="12700" marR="5080" rtl="0" algn="l">
              <a:lnSpc>
                <a:spcPct val="100000"/>
              </a:lnSpc>
              <a:spcBef>
                <a:spcPts val="2160"/>
              </a:spcBef>
              <a:spcAft>
                <a:spcPts val="0"/>
              </a:spcAft>
              <a:buNone/>
            </a:pPr>
            <a:r>
              <a:t/>
            </a:r>
            <a:endParaRPr sz="1800">
              <a:solidFill>
                <a:srgbClr val="FFFFFF"/>
              </a:solidFill>
              <a:latin typeface="Calibri"/>
              <a:ea typeface="Calibri"/>
              <a:cs typeface="Calibri"/>
              <a:sym typeface="Calibri"/>
            </a:endParaRPr>
          </a:p>
        </p:txBody>
      </p:sp>
      <p:sp>
        <p:nvSpPr>
          <p:cNvPr id="92" name="Google Shape;92;p15"/>
          <p:cNvSpPr txBox="1"/>
          <p:nvPr>
            <p:ph type="title"/>
          </p:nvPr>
        </p:nvSpPr>
        <p:spPr>
          <a:xfrm>
            <a:off x="1961699" y="757625"/>
            <a:ext cx="49680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600">
                <a:solidFill>
                  <a:srgbClr val="FFE499"/>
                </a:solidFill>
                <a:latin typeface="Calibri"/>
                <a:ea typeface="Calibri"/>
                <a:cs typeface="Calibri"/>
                <a:sym typeface="Calibri"/>
              </a:rPr>
              <a:t>Q3. I</a:t>
            </a:r>
            <a:r>
              <a:rPr b="1" lang="en-US" sz="2600">
                <a:solidFill>
                  <a:srgbClr val="FFE499"/>
                </a:solidFill>
              </a:rPr>
              <a:t>dentify the</a:t>
            </a:r>
            <a:r>
              <a:rPr b="1" lang="en-US" sz="2600">
                <a:solidFill>
                  <a:srgbClr val="FFE499"/>
                </a:solidFill>
                <a:latin typeface="Calibri"/>
                <a:ea typeface="Calibri"/>
                <a:cs typeface="Calibri"/>
                <a:sym typeface="Calibri"/>
              </a:rPr>
              <a:t> </a:t>
            </a:r>
            <a:r>
              <a:rPr b="1" lang="en-US" sz="2600">
                <a:solidFill>
                  <a:srgbClr val="FFE499"/>
                </a:solidFill>
              </a:rPr>
              <a:t>Leader</a:t>
            </a:r>
            <a:r>
              <a:rPr b="1" lang="en-US" sz="2600">
                <a:solidFill>
                  <a:srgbClr val="FFE499"/>
                </a:solidFill>
                <a:latin typeface="Calibri"/>
                <a:ea typeface="Calibri"/>
                <a:cs typeface="Calibri"/>
                <a:sym typeface="Calibri"/>
              </a:rPr>
              <a:t>.</a:t>
            </a:r>
            <a:endParaRPr sz="2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